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389" r:id="rId3"/>
    <p:sldId id="396" r:id="rId4"/>
    <p:sldId id="343" r:id="rId5"/>
    <p:sldId id="344" r:id="rId6"/>
    <p:sldId id="366" r:id="rId7"/>
    <p:sldId id="367" r:id="rId8"/>
    <p:sldId id="390" r:id="rId9"/>
    <p:sldId id="368"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7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540D8-ABC3-4BB5-9010-520FE8D8BE41}" type="datetimeFigureOut">
              <a:rPr lang="tr-TR" smtClean="0"/>
              <a:t>19.12.2023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73FAA-038D-4318-BEF6-5BA248153E54}" type="slidenum">
              <a:rPr lang="tr-TR" smtClean="0"/>
              <a:t>‹#›</a:t>
            </a:fld>
            <a:endParaRPr lang="tr-TR"/>
          </a:p>
        </p:txBody>
      </p:sp>
    </p:spTree>
    <p:extLst>
      <p:ext uri="{BB962C8B-B14F-4D97-AF65-F5344CB8AC3E}">
        <p14:creationId xmlns:p14="http://schemas.microsoft.com/office/powerpoint/2010/main" val="145456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363C90A-2526-4EF4-BABC-309C6B94184D}" type="slidenum">
              <a:rPr lang="tr-TR" smtClean="0"/>
              <a:t>2</a:t>
            </a:fld>
            <a:endParaRPr lang="tr-TR"/>
          </a:p>
        </p:txBody>
      </p:sp>
    </p:spTree>
    <p:extLst>
      <p:ext uri="{BB962C8B-B14F-4D97-AF65-F5344CB8AC3E}">
        <p14:creationId xmlns:p14="http://schemas.microsoft.com/office/powerpoint/2010/main" val="167373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039E1C-A0D4-86C1-070D-B0A7AE1478A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F76CC7D-A771-2F3D-B8F3-2E6F63EAF3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534E07F-9535-09D8-9331-AA199E9BCA2C}"/>
              </a:ext>
            </a:extLst>
          </p:cNvPr>
          <p:cNvSpPr>
            <a:spLocks noGrp="1"/>
          </p:cNvSpPr>
          <p:nvPr>
            <p:ph type="dt" sz="half" idx="10"/>
          </p:nvPr>
        </p:nvSpPr>
        <p:spPr/>
        <p:txBody>
          <a:bodyPr/>
          <a:lstStyle/>
          <a:p>
            <a:fld id="{4E328890-91EA-4392-91C2-5456E6CCEE13}" type="datetimeFigureOut">
              <a:rPr lang="tr-TR" smtClean="0"/>
              <a:t>19.12.2023</a:t>
            </a:fld>
            <a:endParaRPr lang="tr-TR"/>
          </a:p>
        </p:txBody>
      </p:sp>
      <p:sp>
        <p:nvSpPr>
          <p:cNvPr id="5" name="Alt Bilgi Yer Tutucusu 4">
            <a:extLst>
              <a:ext uri="{FF2B5EF4-FFF2-40B4-BE49-F238E27FC236}">
                <a16:creationId xmlns:a16="http://schemas.microsoft.com/office/drawing/2014/main" id="{B25EEE87-B5EF-0126-626D-123FA65D63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DDDD50D-0032-9076-030D-8901B6C19E74}"/>
              </a:ext>
            </a:extLst>
          </p:cNvPr>
          <p:cNvSpPr>
            <a:spLocks noGrp="1"/>
          </p:cNvSpPr>
          <p:nvPr>
            <p:ph type="sldNum" sz="quarter" idx="12"/>
          </p:nvPr>
        </p:nvSpPr>
        <p:spPr/>
        <p:txBody>
          <a:bodyPr/>
          <a:lstStyle/>
          <a:p>
            <a:fld id="{82268D67-4617-47E3-9B0B-ECE50F0966C2}" type="slidenum">
              <a:rPr lang="tr-TR" smtClean="0"/>
              <a:t>‹#›</a:t>
            </a:fld>
            <a:endParaRPr lang="tr-TR"/>
          </a:p>
        </p:txBody>
      </p:sp>
    </p:spTree>
    <p:extLst>
      <p:ext uri="{BB962C8B-B14F-4D97-AF65-F5344CB8AC3E}">
        <p14:creationId xmlns:p14="http://schemas.microsoft.com/office/powerpoint/2010/main" val="233497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B65FB9-02C3-E075-01C9-C7072EB5AE7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371BA83-3C6A-6F65-72D8-D44BA843A45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89D307-5BB3-E189-8B17-FF7A393EBC52}"/>
              </a:ext>
            </a:extLst>
          </p:cNvPr>
          <p:cNvSpPr>
            <a:spLocks noGrp="1"/>
          </p:cNvSpPr>
          <p:nvPr>
            <p:ph type="dt" sz="half" idx="10"/>
          </p:nvPr>
        </p:nvSpPr>
        <p:spPr/>
        <p:txBody>
          <a:bodyPr/>
          <a:lstStyle/>
          <a:p>
            <a:fld id="{4E328890-91EA-4392-91C2-5456E6CCEE13}" type="datetimeFigureOut">
              <a:rPr lang="tr-TR" smtClean="0"/>
              <a:t>19.12.2023</a:t>
            </a:fld>
            <a:endParaRPr lang="tr-TR"/>
          </a:p>
        </p:txBody>
      </p:sp>
      <p:sp>
        <p:nvSpPr>
          <p:cNvPr id="5" name="Alt Bilgi Yer Tutucusu 4">
            <a:extLst>
              <a:ext uri="{FF2B5EF4-FFF2-40B4-BE49-F238E27FC236}">
                <a16:creationId xmlns:a16="http://schemas.microsoft.com/office/drawing/2014/main" id="{B3757011-ADC0-9202-725F-086AE6BC5C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A2EF6B-1D33-9932-BE37-C741C9E10346}"/>
              </a:ext>
            </a:extLst>
          </p:cNvPr>
          <p:cNvSpPr>
            <a:spLocks noGrp="1"/>
          </p:cNvSpPr>
          <p:nvPr>
            <p:ph type="sldNum" sz="quarter" idx="12"/>
          </p:nvPr>
        </p:nvSpPr>
        <p:spPr/>
        <p:txBody>
          <a:bodyPr/>
          <a:lstStyle/>
          <a:p>
            <a:fld id="{82268D67-4617-47E3-9B0B-ECE50F0966C2}" type="slidenum">
              <a:rPr lang="tr-TR" smtClean="0"/>
              <a:t>‹#›</a:t>
            </a:fld>
            <a:endParaRPr lang="tr-TR"/>
          </a:p>
        </p:txBody>
      </p:sp>
    </p:spTree>
    <p:extLst>
      <p:ext uri="{BB962C8B-B14F-4D97-AF65-F5344CB8AC3E}">
        <p14:creationId xmlns:p14="http://schemas.microsoft.com/office/powerpoint/2010/main" val="40736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7DCB55B-DF12-32D3-2532-A4565D2EBE6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7A2AD33-D6C4-8B06-7221-11C7310BC4F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BDCE8B4-72A8-0CAF-CC99-B4D76DBC2BFA}"/>
              </a:ext>
            </a:extLst>
          </p:cNvPr>
          <p:cNvSpPr>
            <a:spLocks noGrp="1"/>
          </p:cNvSpPr>
          <p:nvPr>
            <p:ph type="dt" sz="half" idx="10"/>
          </p:nvPr>
        </p:nvSpPr>
        <p:spPr/>
        <p:txBody>
          <a:bodyPr/>
          <a:lstStyle/>
          <a:p>
            <a:fld id="{4E328890-91EA-4392-91C2-5456E6CCEE13}" type="datetimeFigureOut">
              <a:rPr lang="tr-TR" smtClean="0"/>
              <a:t>19.12.2023</a:t>
            </a:fld>
            <a:endParaRPr lang="tr-TR"/>
          </a:p>
        </p:txBody>
      </p:sp>
      <p:sp>
        <p:nvSpPr>
          <p:cNvPr id="5" name="Alt Bilgi Yer Tutucusu 4">
            <a:extLst>
              <a:ext uri="{FF2B5EF4-FFF2-40B4-BE49-F238E27FC236}">
                <a16:creationId xmlns:a16="http://schemas.microsoft.com/office/drawing/2014/main" id="{3BEDD571-E492-9FDB-1FA8-26C4DF8A499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5F41B2B-1787-E661-3E16-A7A709DC37EA}"/>
              </a:ext>
            </a:extLst>
          </p:cNvPr>
          <p:cNvSpPr>
            <a:spLocks noGrp="1"/>
          </p:cNvSpPr>
          <p:nvPr>
            <p:ph type="sldNum" sz="quarter" idx="12"/>
          </p:nvPr>
        </p:nvSpPr>
        <p:spPr/>
        <p:txBody>
          <a:bodyPr/>
          <a:lstStyle/>
          <a:p>
            <a:fld id="{82268D67-4617-47E3-9B0B-ECE50F0966C2}" type="slidenum">
              <a:rPr lang="tr-TR" smtClean="0"/>
              <a:t>‹#›</a:t>
            </a:fld>
            <a:endParaRPr lang="tr-TR"/>
          </a:p>
        </p:txBody>
      </p:sp>
    </p:spTree>
    <p:extLst>
      <p:ext uri="{BB962C8B-B14F-4D97-AF65-F5344CB8AC3E}">
        <p14:creationId xmlns:p14="http://schemas.microsoft.com/office/powerpoint/2010/main" val="90068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64353B-C6CC-2A94-EEFA-C2AACCC88D7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0DBF731-A7BD-BE46-5A9C-E644BCCC670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0B44AB-E246-9525-F42C-32C4A4660F81}"/>
              </a:ext>
            </a:extLst>
          </p:cNvPr>
          <p:cNvSpPr>
            <a:spLocks noGrp="1"/>
          </p:cNvSpPr>
          <p:nvPr>
            <p:ph type="dt" sz="half" idx="10"/>
          </p:nvPr>
        </p:nvSpPr>
        <p:spPr/>
        <p:txBody>
          <a:bodyPr/>
          <a:lstStyle/>
          <a:p>
            <a:fld id="{4E328890-91EA-4392-91C2-5456E6CCEE13}" type="datetimeFigureOut">
              <a:rPr lang="tr-TR" smtClean="0"/>
              <a:t>19.12.2023</a:t>
            </a:fld>
            <a:endParaRPr lang="tr-TR"/>
          </a:p>
        </p:txBody>
      </p:sp>
      <p:sp>
        <p:nvSpPr>
          <p:cNvPr id="5" name="Alt Bilgi Yer Tutucusu 4">
            <a:extLst>
              <a:ext uri="{FF2B5EF4-FFF2-40B4-BE49-F238E27FC236}">
                <a16:creationId xmlns:a16="http://schemas.microsoft.com/office/drawing/2014/main" id="{B22C48DC-2169-53CF-30BF-953D5C460B3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8376912-78F5-449C-D256-61BDF6C0AD99}"/>
              </a:ext>
            </a:extLst>
          </p:cNvPr>
          <p:cNvSpPr>
            <a:spLocks noGrp="1"/>
          </p:cNvSpPr>
          <p:nvPr>
            <p:ph type="sldNum" sz="quarter" idx="12"/>
          </p:nvPr>
        </p:nvSpPr>
        <p:spPr/>
        <p:txBody>
          <a:bodyPr/>
          <a:lstStyle/>
          <a:p>
            <a:fld id="{82268D67-4617-47E3-9B0B-ECE50F0966C2}" type="slidenum">
              <a:rPr lang="tr-TR" smtClean="0"/>
              <a:t>‹#›</a:t>
            </a:fld>
            <a:endParaRPr lang="tr-TR"/>
          </a:p>
        </p:txBody>
      </p:sp>
    </p:spTree>
    <p:extLst>
      <p:ext uri="{BB962C8B-B14F-4D97-AF65-F5344CB8AC3E}">
        <p14:creationId xmlns:p14="http://schemas.microsoft.com/office/powerpoint/2010/main" val="669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078DA1-88F5-DA49-422B-C6CC3983574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BEA6B9C-28E9-B37C-EDBD-CD3F01C286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9CF48C3-234F-C833-A12D-B85EF1246887}"/>
              </a:ext>
            </a:extLst>
          </p:cNvPr>
          <p:cNvSpPr>
            <a:spLocks noGrp="1"/>
          </p:cNvSpPr>
          <p:nvPr>
            <p:ph type="dt" sz="half" idx="10"/>
          </p:nvPr>
        </p:nvSpPr>
        <p:spPr/>
        <p:txBody>
          <a:bodyPr/>
          <a:lstStyle/>
          <a:p>
            <a:fld id="{4E328890-91EA-4392-91C2-5456E6CCEE13}" type="datetimeFigureOut">
              <a:rPr lang="tr-TR" smtClean="0"/>
              <a:t>19.12.2023</a:t>
            </a:fld>
            <a:endParaRPr lang="tr-TR"/>
          </a:p>
        </p:txBody>
      </p:sp>
      <p:sp>
        <p:nvSpPr>
          <p:cNvPr id="5" name="Alt Bilgi Yer Tutucusu 4">
            <a:extLst>
              <a:ext uri="{FF2B5EF4-FFF2-40B4-BE49-F238E27FC236}">
                <a16:creationId xmlns:a16="http://schemas.microsoft.com/office/drawing/2014/main" id="{EE72B154-0165-8173-11A3-ACA8B5FBEC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A9E6853-4DB2-8EF3-DE9A-B5FB468D5643}"/>
              </a:ext>
            </a:extLst>
          </p:cNvPr>
          <p:cNvSpPr>
            <a:spLocks noGrp="1"/>
          </p:cNvSpPr>
          <p:nvPr>
            <p:ph type="sldNum" sz="quarter" idx="12"/>
          </p:nvPr>
        </p:nvSpPr>
        <p:spPr/>
        <p:txBody>
          <a:bodyPr/>
          <a:lstStyle/>
          <a:p>
            <a:fld id="{82268D67-4617-47E3-9B0B-ECE50F0966C2}" type="slidenum">
              <a:rPr lang="tr-TR" smtClean="0"/>
              <a:t>‹#›</a:t>
            </a:fld>
            <a:endParaRPr lang="tr-TR"/>
          </a:p>
        </p:txBody>
      </p:sp>
    </p:spTree>
    <p:extLst>
      <p:ext uri="{BB962C8B-B14F-4D97-AF65-F5344CB8AC3E}">
        <p14:creationId xmlns:p14="http://schemas.microsoft.com/office/powerpoint/2010/main" val="400207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E3F24A-5A85-B812-00F1-C49186E6F2C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1CDA2EE-1D3C-F7D3-8CA3-9F685A97F68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4BE371A-5E54-E397-3EF7-5FBB7E3DDFF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6832E30-B92E-B8AE-2C8B-5321BC38F4BB}"/>
              </a:ext>
            </a:extLst>
          </p:cNvPr>
          <p:cNvSpPr>
            <a:spLocks noGrp="1"/>
          </p:cNvSpPr>
          <p:nvPr>
            <p:ph type="dt" sz="half" idx="10"/>
          </p:nvPr>
        </p:nvSpPr>
        <p:spPr/>
        <p:txBody>
          <a:bodyPr/>
          <a:lstStyle/>
          <a:p>
            <a:fld id="{4E328890-91EA-4392-91C2-5456E6CCEE13}" type="datetimeFigureOut">
              <a:rPr lang="tr-TR" smtClean="0"/>
              <a:t>19.12.2023</a:t>
            </a:fld>
            <a:endParaRPr lang="tr-TR"/>
          </a:p>
        </p:txBody>
      </p:sp>
      <p:sp>
        <p:nvSpPr>
          <p:cNvPr id="6" name="Alt Bilgi Yer Tutucusu 5">
            <a:extLst>
              <a:ext uri="{FF2B5EF4-FFF2-40B4-BE49-F238E27FC236}">
                <a16:creationId xmlns:a16="http://schemas.microsoft.com/office/drawing/2014/main" id="{C3BA2DB2-8492-7164-CE58-0C663564216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3A8F89E-DE74-48FF-D355-7EFEB88FAA14}"/>
              </a:ext>
            </a:extLst>
          </p:cNvPr>
          <p:cNvSpPr>
            <a:spLocks noGrp="1"/>
          </p:cNvSpPr>
          <p:nvPr>
            <p:ph type="sldNum" sz="quarter" idx="12"/>
          </p:nvPr>
        </p:nvSpPr>
        <p:spPr/>
        <p:txBody>
          <a:bodyPr/>
          <a:lstStyle/>
          <a:p>
            <a:fld id="{82268D67-4617-47E3-9B0B-ECE50F0966C2}" type="slidenum">
              <a:rPr lang="tr-TR" smtClean="0"/>
              <a:t>‹#›</a:t>
            </a:fld>
            <a:endParaRPr lang="tr-TR"/>
          </a:p>
        </p:txBody>
      </p:sp>
    </p:spTree>
    <p:extLst>
      <p:ext uri="{BB962C8B-B14F-4D97-AF65-F5344CB8AC3E}">
        <p14:creationId xmlns:p14="http://schemas.microsoft.com/office/powerpoint/2010/main" val="12920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C79DE7-7039-F5B2-DA03-8D2FD0C06B6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7B49064-26C3-5771-757C-7FE6D9764F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F267148-8743-C54D-AC26-6EE110029EA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2A8DCDD-720E-7E81-4B73-A68F0F306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C2A8B42-4E35-39FF-67E3-6E428D129DE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2DB33AB-A65B-0BB5-363D-121056B613DD}"/>
              </a:ext>
            </a:extLst>
          </p:cNvPr>
          <p:cNvSpPr>
            <a:spLocks noGrp="1"/>
          </p:cNvSpPr>
          <p:nvPr>
            <p:ph type="dt" sz="half" idx="10"/>
          </p:nvPr>
        </p:nvSpPr>
        <p:spPr/>
        <p:txBody>
          <a:bodyPr/>
          <a:lstStyle/>
          <a:p>
            <a:fld id="{4E328890-91EA-4392-91C2-5456E6CCEE13}" type="datetimeFigureOut">
              <a:rPr lang="tr-TR" smtClean="0"/>
              <a:t>19.12.2023</a:t>
            </a:fld>
            <a:endParaRPr lang="tr-TR"/>
          </a:p>
        </p:txBody>
      </p:sp>
      <p:sp>
        <p:nvSpPr>
          <p:cNvPr id="8" name="Alt Bilgi Yer Tutucusu 7">
            <a:extLst>
              <a:ext uri="{FF2B5EF4-FFF2-40B4-BE49-F238E27FC236}">
                <a16:creationId xmlns:a16="http://schemas.microsoft.com/office/drawing/2014/main" id="{9A4F37BD-7161-B06C-986C-9BFE2899348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2B57029-7190-5BFE-AA0C-730979F8372B}"/>
              </a:ext>
            </a:extLst>
          </p:cNvPr>
          <p:cNvSpPr>
            <a:spLocks noGrp="1"/>
          </p:cNvSpPr>
          <p:nvPr>
            <p:ph type="sldNum" sz="quarter" idx="12"/>
          </p:nvPr>
        </p:nvSpPr>
        <p:spPr/>
        <p:txBody>
          <a:bodyPr/>
          <a:lstStyle/>
          <a:p>
            <a:fld id="{82268D67-4617-47E3-9B0B-ECE50F0966C2}" type="slidenum">
              <a:rPr lang="tr-TR" smtClean="0"/>
              <a:t>‹#›</a:t>
            </a:fld>
            <a:endParaRPr lang="tr-TR"/>
          </a:p>
        </p:txBody>
      </p:sp>
    </p:spTree>
    <p:extLst>
      <p:ext uri="{BB962C8B-B14F-4D97-AF65-F5344CB8AC3E}">
        <p14:creationId xmlns:p14="http://schemas.microsoft.com/office/powerpoint/2010/main" val="3649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D455C6-5D95-C3D5-5C4B-F8522BD72BD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2413D03-90AB-9603-A736-17ADB44EC651}"/>
              </a:ext>
            </a:extLst>
          </p:cNvPr>
          <p:cNvSpPr>
            <a:spLocks noGrp="1"/>
          </p:cNvSpPr>
          <p:nvPr>
            <p:ph type="dt" sz="half" idx="10"/>
          </p:nvPr>
        </p:nvSpPr>
        <p:spPr/>
        <p:txBody>
          <a:bodyPr/>
          <a:lstStyle/>
          <a:p>
            <a:fld id="{4E328890-91EA-4392-91C2-5456E6CCEE13}" type="datetimeFigureOut">
              <a:rPr lang="tr-TR" smtClean="0"/>
              <a:t>19.12.2023</a:t>
            </a:fld>
            <a:endParaRPr lang="tr-TR"/>
          </a:p>
        </p:txBody>
      </p:sp>
      <p:sp>
        <p:nvSpPr>
          <p:cNvPr id="4" name="Alt Bilgi Yer Tutucusu 3">
            <a:extLst>
              <a:ext uri="{FF2B5EF4-FFF2-40B4-BE49-F238E27FC236}">
                <a16:creationId xmlns:a16="http://schemas.microsoft.com/office/drawing/2014/main" id="{BF69578A-2C5F-C7B2-6CBF-D5DB53AEAB9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92CF939-DFDE-6B5E-F83A-EBC68A271FDC}"/>
              </a:ext>
            </a:extLst>
          </p:cNvPr>
          <p:cNvSpPr>
            <a:spLocks noGrp="1"/>
          </p:cNvSpPr>
          <p:nvPr>
            <p:ph type="sldNum" sz="quarter" idx="12"/>
          </p:nvPr>
        </p:nvSpPr>
        <p:spPr/>
        <p:txBody>
          <a:bodyPr/>
          <a:lstStyle/>
          <a:p>
            <a:fld id="{82268D67-4617-47E3-9B0B-ECE50F0966C2}" type="slidenum">
              <a:rPr lang="tr-TR" smtClean="0"/>
              <a:t>‹#›</a:t>
            </a:fld>
            <a:endParaRPr lang="tr-TR"/>
          </a:p>
        </p:txBody>
      </p:sp>
    </p:spTree>
    <p:extLst>
      <p:ext uri="{BB962C8B-B14F-4D97-AF65-F5344CB8AC3E}">
        <p14:creationId xmlns:p14="http://schemas.microsoft.com/office/powerpoint/2010/main" val="74116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35F9954-B541-65C5-C74E-BF16822AC388}"/>
              </a:ext>
            </a:extLst>
          </p:cNvPr>
          <p:cNvSpPr>
            <a:spLocks noGrp="1"/>
          </p:cNvSpPr>
          <p:nvPr>
            <p:ph type="dt" sz="half" idx="10"/>
          </p:nvPr>
        </p:nvSpPr>
        <p:spPr/>
        <p:txBody>
          <a:bodyPr/>
          <a:lstStyle/>
          <a:p>
            <a:fld id="{4E328890-91EA-4392-91C2-5456E6CCEE13}" type="datetimeFigureOut">
              <a:rPr lang="tr-TR" smtClean="0"/>
              <a:t>19.12.2023</a:t>
            </a:fld>
            <a:endParaRPr lang="tr-TR"/>
          </a:p>
        </p:txBody>
      </p:sp>
      <p:sp>
        <p:nvSpPr>
          <p:cNvPr id="3" name="Alt Bilgi Yer Tutucusu 2">
            <a:extLst>
              <a:ext uri="{FF2B5EF4-FFF2-40B4-BE49-F238E27FC236}">
                <a16:creationId xmlns:a16="http://schemas.microsoft.com/office/drawing/2014/main" id="{E5089812-F490-2F8C-8058-E95F332FF46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D70E795-6DC9-D18B-7608-0F68C2B2E67F}"/>
              </a:ext>
            </a:extLst>
          </p:cNvPr>
          <p:cNvSpPr>
            <a:spLocks noGrp="1"/>
          </p:cNvSpPr>
          <p:nvPr>
            <p:ph type="sldNum" sz="quarter" idx="12"/>
          </p:nvPr>
        </p:nvSpPr>
        <p:spPr/>
        <p:txBody>
          <a:bodyPr/>
          <a:lstStyle/>
          <a:p>
            <a:fld id="{82268D67-4617-47E3-9B0B-ECE50F0966C2}" type="slidenum">
              <a:rPr lang="tr-TR" smtClean="0"/>
              <a:t>‹#›</a:t>
            </a:fld>
            <a:endParaRPr lang="tr-TR"/>
          </a:p>
        </p:txBody>
      </p:sp>
    </p:spTree>
    <p:extLst>
      <p:ext uri="{BB962C8B-B14F-4D97-AF65-F5344CB8AC3E}">
        <p14:creationId xmlns:p14="http://schemas.microsoft.com/office/powerpoint/2010/main" val="36192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0F2E46-44E6-9BBC-F121-7E267A72EDF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3E822FE-7FFE-9D5D-02C7-930B076272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3D3EB78-6D00-09D1-70B1-BD5830FA0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1821FB4-DB13-5EB0-9918-DABE68D0D2A9}"/>
              </a:ext>
            </a:extLst>
          </p:cNvPr>
          <p:cNvSpPr>
            <a:spLocks noGrp="1"/>
          </p:cNvSpPr>
          <p:nvPr>
            <p:ph type="dt" sz="half" idx="10"/>
          </p:nvPr>
        </p:nvSpPr>
        <p:spPr/>
        <p:txBody>
          <a:bodyPr/>
          <a:lstStyle/>
          <a:p>
            <a:fld id="{4E328890-91EA-4392-91C2-5456E6CCEE13}" type="datetimeFigureOut">
              <a:rPr lang="tr-TR" smtClean="0"/>
              <a:t>19.12.2023</a:t>
            </a:fld>
            <a:endParaRPr lang="tr-TR"/>
          </a:p>
        </p:txBody>
      </p:sp>
      <p:sp>
        <p:nvSpPr>
          <p:cNvPr id="6" name="Alt Bilgi Yer Tutucusu 5">
            <a:extLst>
              <a:ext uri="{FF2B5EF4-FFF2-40B4-BE49-F238E27FC236}">
                <a16:creationId xmlns:a16="http://schemas.microsoft.com/office/drawing/2014/main" id="{9619F651-D5A0-5E33-EC56-FC4BF478ABF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2D66F69-207F-F81B-2E3A-EDD2B8123615}"/>
              </a:ext>
            </a:extLst>
          </p:cNvPr>
          <p:cNvSpPr>
            <a:spLocks noGrp="1"/>
          </p:cNvSpPr>
          <p:nvPr>
            <p:ph type="sldNum" sz="quarter" idx="12"/>
          </p:nvPr>
        </p:nvSpPr>
        <p:spPr/>
        <p:txBody>
          <a:bodyPr/>
          <a:lstStyle/>
          <a:p>
            <a:fld id="{82268D67-4617-47E3-9B0B-ECE50F0966C2}" type="slidenum">
              <a:rPr lang="tr-TR" smtClean="0"/>
              <a:t>‹#›</a:t>
            </a:fld>
            <a:endParaRPr lang="tr-TR"/>
          </a:p>
        </p:txBody>
      </p:sp>
    </p:spTree>
    <p:extLst>
      <p:ext uri="{BB962C8B-B14F-4D97-AF65-F5344CB8AC3E}">
        <p14:creationId xmlns:p14="http://schemas.microsoft.com/office/powerpoint/2010/main" val="313774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9E97DF-9AC5-2D71-E735-E27DB3ECF93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936A1A8-F0EC-634A-5211-1DB8C074E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D6055BC-6BF6-01DE-9F30-B9BA4E1B0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5A1D834-6BAC-0758-CBB9-2DAF877B0A9D}"/>
              </a:ext>
            </a:extLst>
          </p:cNvPr>
          <p:cNvSpPr>
            <a:spLocks noGrp="1"/>
          </p:cNvSpPr>
          <p:nvPr>
            <p:ph type="dt" sz="half" idx="10"/>
          </p:nvPr>
        </p:nvSpPr>
        <p:spPr/>
        <p:txBody>
          <a:bodyPr/>
          <a:lstStyle/>
          <a:p>
            <a:fld id="{4E328890-91EA-4392-91C2-5456E6CCEE13}" type="datetimeFigureOut">
              <a:rPr lang="tr-TR" smtClean="0"/>
              <a:t>19.12.2023</a:t>
            </a:fld>
            <a:endParaRPr lang="tr-TR"/>
          </a:p>
        </p:txBody>
      </p:sp>
      <p:sp>
        <p:nvSpPr>
          <p:cNvPr id="6" name="Alt Bilgi Yer Tutucusu 5">
            <a:extLst>
              <a:ext uri="{FF2B5EF4-FFF2-40B4-BE49-F238E27FC236}">
                <a16:creationId xmlns:a16="http://schemas.microsoft.com/office/drawing/2014/main" id="{0E5E5CB4-368D-903B-CFC1-6F2668ACBC6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B8EFE90-27B8-F8AD-184F-965F7EE1D79A}"/>
              </a:ext>
            </a:extLst>
          </p:cNvPr>
          <p:cNvSpPr>
            <a:spLocks noGrp="1"/>
          </p:cNvSpPr>
          <p:nvPr>
            <p:ph type="sldNum" sz="quarter" idx="12"/>
          </p:nvPr>
        </p:nvSpPr>
        <p:spPr/>
        <p:txBody>
          <a:bodyPr/>
          <a:lstStyle/>
          <a:p>
            <a:fld id="{82268D67-4617-47E3-9B0B-ECE50F0966C2}" type="slidenum">
              <a:rPr lang="tr-TR" smtClean="0"/>
              <a:t>‹#›</a:t>
            </a:fld>
            <a:endParaRPr lang="tr-TR"/>
          </a:p>
        </p:txBody>
      </p:sp>
    </p:spTree>
    <p:extLst>
      <p:ext uri="{BB962C8B-B14F-4D97-AF65-F5344CB8AC3E}">
        <p14:creationId xmlns:p14="http://schemas.microsoft.com/office/powerpoint/2010/main" val="424666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36016FA-5B18-CD9E-DFAB-5884278B6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B59EBF2-7A10-7B5A-F7A6-7EDF1CEBB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AD7069A-1A2D-EC8F-3881-E6C410091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28890-91EA-4392-91C2-5456E6CCEE13}" type="datetimeFigureOut">
              <a:rPr lang="tr-TR" smtClean="0"/>
              <a:t>19.12.2023</a:t>
            </a:fld>
            <a:endParaRPr lang="tr-TR"/>
          </a:p>
        </p:txBody>
      </p:sp>
      <p:sp>
        <p:nvSpPr>
          <p:cNvPr id="5" name="Alt Bilgi Yer Tutucusu 4">
            <a:extLst>
              <a:ext uri="{FF2B5EF4-FFF2-40B4-BE49-F238E27FC236}">
                <a16:creationId xmlns:a16="http://schemas.microsoft.com/office/drawing/2014/main" id="{0F23100E-19CE-0E0E-6F7D-5625B2ECF3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5DF8E2F-37BC-0732-A270-521EBCCD6D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68D67-4617-47E3-9B0B-ECE50F0966C2}" type="slidenum">
              <a:rPr lang="tr-TR" smtClean="0"/>
              <a:t>‹#›</a:t>
            </a:fld>
            <a:endParaRPr lang="tr-TR"/>
          </a:p>
        </p:txBody>
      </p:sp>
    </p:spTree>
    <p:extLst>
      <p:ext uri="{BB962C8B-B14F-4D97-AF65-F5344CB8AC3E}">
        <p14:creationId xmlns:p14="http://schemas.microsoft.com/office/powerpoint/2010/main" val="75219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ikdörtgen 39">
            <a:extLst>
              <a:ext uri="{FF2B5EF4-FFF2-40B4-BE49-F238E27FC236}">
                <a16:creationId xmlns:a16="http://schemas.microsoft.com/office/drawing/2014/main" id="{5E8CF2C1-4E16-4363-A431-AC598E71B8B5}"/>
              </a:ext>
            </a:extLst>
          </p:cNvPr>
          <p:cNvSpPr/>
          <p:nvPr/>
        </p:nvSpPr>
        <p:spPr>
          <a:xfrm>
            <a:off x="18525" y="5140"/>
            <a:ext cx="12146472" cy="869302"/>
          </a:xfrm>
          <a:prstGeom prst="rect">
            <a:avLst/>
          </a:prstGeom>
          <a:solidFill>
            <a:schemeClr val="tx1"/>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5280" b="1" dirty="0">
              <a:solidFill>
                <a:prstClr val="white"/>
              </a:solidFill>
            </a:endParaRPr>
          </a:p>
        </p:txBody>
      </p:sp>
      <p:sp>
        <p:nvSpPr>
          <p:cNvPr id="42" name="Dikdörtgen 41">
            <a:extLst>
              <a:ext uri="{FF2B5EF4-FFF2-40B4-BE49-F238E27FC236}">
                <a16:creationId xmlns:a16="http://schemas.microsoft.com/office/drawing/2014/main" id="{B4E65B98-D57B-4ED9-88D0-148E22D1DD4B}"/>
              </a:ext>
            </a:extLst>
          </p:cNvPr>
          <p:cNvSpPr/>
          <p:nvPr/>
        </p:nvSpPr>
        <p:spPr>
          <a:xfrm>
            <a:off x="27003" y="237698"/>
            <a:ext cx="12032101" cy="646972"/>
          </a:xfrm>
          <a:prstGeom prst="rect">
            <a:avLst/>
          </a:prstGeom>
          <a:noFill/>
        </p:spPr>
        <p:txBody>
          <a:bodyPr wrap="square" lIns="73152" tIns="36576" rIns="73152" bIns="36576">
            <a:spAutoFit/>
          </a:bodyPr>
          <a:lstStyle/>
          <a:p>
            <a:pPr marL="57600" algn="ctr" defTabSz="1105414">
              <a:lnSpc>
                <a:spcPts val="4080"/>
              </a:lnSpc>
              <a:defRPr/>
            </a:pPr>
            <a:r>
              <a:rPr lang="tr-TR" sz="5280" b="1" dirty="0">
                <a:solidFill>
                  <a:schemeClr val="bg1"/>
                </a:solidFill>
                <a:latin typeface="Calibri"/>
              </a:rPr>
              <a:t>TÜRKİYE’NİN İŞLEVSEL BÖLGELERİ</a:t>
            </a:r>
          </a:p>
        </p:txBody>
      </p:sp>
      <p:pic>
        <p:nvPicPr>
          <p:cNvPr id="1026" name="Picture 2">
            <a:extLst>
              <a:ext uri="{FF2B5EF4-FFF2-40B4-BE49-F238E27FC236}">
                <a16:creationId xmlns:a16="http://schemas.microsoft.com/office/drawing/2014/main" id="{3E0A39B3-638F-63DB-1702-9F5BCA303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424"/>
          <a:stretch/>
        </p:blipFill>
        <p:spPr bwMode="auto">
          <a:xfrm>
            <a:off x="22764" y="1358258"/>
            <a:ext cx="12146472" cy="5373006"/>
          </a:xfrm>
          <a:prstGeom prst="rect">
            <a:avLst/>
          </a:prstGeom>
          <a:noFill/>
        </p:spPr>
      </p:pic>
      <p:sp>
        <p:nvSpPr>
          <p:cNvPr id="2" name="Dikdörtgen 1">
            <a:extLst>
              <a:ext uri="{FF2B5EF4-FFF2-40B4-BE49-F238E27FC236}">
                <a16:creationId xmlns:a16="http://schemas.microsoft.com/office/drawing/2014/main" id="{D5CCE217-47B3-C258-695E-D805F0A7F049}"/>
              </a:ext>
            </a:extLst>
          </p:cNvPr>
          <p:cNvSpPr/>
          <p:nvPr/>
        </p:nvSpPr>
        <p:spPr>
          <a:xfrm>
            <a:off x="-10278" y="6072390"/>
            <a:ext cx="12192000" cy="812994"/>
          </a:xfrm>
          <a:prstGeom prst="rect">
            <a:avLst/>
          </a:prstGeom>
          <a:gradFill>
            <a:gsLst>
              <a:gs pos="0">
                <a:srgbClr val="0066FF"/>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defPPr>
              <a:defRPr lang="tr-TR"/>
            </a:defPPr>
            <a:lvl1pPr marL="0" algn="l" defTabSz="1381767" rtl="0" eaLnBrk="1" latinLnBrk="0" hangingPunct="1">
              <a:defRPr sz="2700" kern="1200">
                <a:solidFill>
                  <a:schemeClr val="dk1"/>
                </a:solidFill>
                <a:latin typeface="+mn-lt"/>
                <a:ea typeface="+mn-ea"/>
                <a:cs typeface="+mn-cs"/>
              </a:defRPr>
            </a:lvl1pPr>
            <a:lvl2pPr marL="690884" algn="l" defTabSz="1381767" rtl="0" eaLnBrk="1" latinLnBrk="0" hangingPunct="1">
              <a:defRPr sz="2700" kern="1200">
                <a:solidFill>
                  <a:schemeClr val="dk1"/>
                </a:solidFill>
                <a:latin typeface="+mn-lt"/>
                <a:ea typeface="+mn-ea"/>
                <a:cs typeface="+mn-cs"/>
              </a:defRPr>
            </a:lvl2pPr>
            <a:lvl3pPr marL="1381767" algn="l" defTabSz="1381767" rtl="0" eaLnBrk="1" latinLnBrk="0" hangingPunct="1">
              <a:defRPr sz="2700" kern="1200">
                <a:solidFill>
                  <a:schemeClr val="dk1"/>
                </a:solidFill>
                <a:latin typeface="+mn-lt"/>
                <a:ea typeface="+mn-ea"/>
                <a:cs typeface="+mn-cs"/>
              </a:defRPr>
            </a:lvl3pPr>
            <a:lvl4pPr marL="2072653" algn="l" defTabSz="1381767" rtl="0" eaLnBrk="1" latinLnBrk="0" hangingPunct="1">
              <a:defRPr sz="2700" kern="1200">
                <a:solidFill>
                  <a:schemeClr val="dk1"/>
                </a:solidFill>
                <a:latin typeface="+mn-lt"/>
                <a:ea typeface="+mn-ea"/>
                <a:cs typeface="+mn-cs"/>
              </a:defRPr>
            </a:lvl4pPr>
            <a:lvl5pPr marL="2763534" algn="l" defTabSz="1381767" rtl="0" eaLnBrk="1" latinLnBrk="0" hangingPunct="1">
              <a:defRPr sz="2700" kern="1200">
                <a:solidFill>
                  <a:schemeClr val="dk1"/>
                </a:solidFill>
                <a:latin typeface="+mn-lt"/>
                <a:ea typeface="+mn-ea"/>
                <a:cs typeface="+mn-cs"/>
              </a:defRPr>
            </a:lvl5pPr>
            <a:lvl6pPr marL="3454419" algn="l" defTabSz="1381767" rtl="0" eaLnBrk="1" latinLnBrk="0" hangingPunct="1">
              <a:defRPr sz="2700" kern="1200">
                <a:solidFill>
                  <a:schemeClr val="dk1"/>
                </a:solidFill>
                <a:latin typeface="+mn-lt"/>
                <a:ea typeface="+mn-ea"/>
                <a:cs typeface="+mn-cs"/>
              </a:defRPr>
            </a:lvl6pPr>
            <a:lvl7pPr marL="4145303" algn="l" defTabSz="1381767" rtl="0" eaLnBrk="1" latinLnBrk="0" hangingPunct="1">
              <a:defRPr sz="2700" kern="1200">
                <a:solidFill>
                  <a:schemeClr val="dk1"/>
                </a:solidFill>
                <a:latin typeface="+mn-lt"/>
                <a:ea typeface="+mn-ea"/>
                <a:cs typeface="+mn-cs"/>
              </a:defRPr>
            </a:lvl7pPr>
            <a:lvl8pPr marL="4836187" algn="l" defTabSz="1381767" rtl="0" eaLnBrk="1" latinLnBrk="0" hangingPunct="1">
              <a:defRPr sz="2700" kern="1200">
                <a:solidFill>
                  <a:schemeClr val="dk1"/>
                </a:solidFill>
                <a:latin typeface="+mn-lt"/>
                <a:ea typeface="+mn-ea"/>
                <a:cs typeface="+mn-cs"/>
              </a:defRPr>
            </a:lvl8pPr>
            <a:lvl9pPr marL="5527069" algn="l" defTabSz="1381767" rtl="0" eaLnBrk="1" latinLnBrk="0" hangingPunct="1">
              <a:defRPr sz="2700" kern="1200">
                <a:solidFill>
                  <a:schemeClr val="dk1"/>
                </a:solidFill>
                <a:latin typeface="+mn-lt"/>
                <a:ea typeface="+mn-ea"/>
                <a:cs typeface="+mn-cs"/>
              </a:defRPr>
            </a:lvl9pPr>
          </a:lstStyle>
          <a:p>
            <a:pPr algn="ctr"/>
            <a:endParaRPr lang="tr-TR" sz="2160"/>
          </a:p>
        </p:txBody>
      </p:sp>
      <p:pic>
        <p:nvPicPr>
          <p:cNvPr id="3" name="Picture 2" descr="YouTube - Google Play'de Uygulamalar">
            <a:extLst>
              <a:ext uri="{FF2B5EF4-FFF2-40B4-BE49-F238E27FC236}">
                <a16:creationId xmlns:a16="http://schemas.microsoft.com/office/drawing/2014/main" id="{71B6F268-1FB0-B798-21DF-924EA6CBE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403" y="6150289"/>
            <a:ext cx="796211" cy="5184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stagram - Google Play&amp;#39;de Uygulamalar">
            <a:extLst>
              <a:ext uri="{FF2B5EF4-FFF2-40B4-BE49-F238E27FC236}">
                <a16:creationId xmlns:a16="http://schemas.microsoft.com/office/drawing/2014/main" id="{97394003-EC65-3C8A-17DC-FF5A53F96F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8" y="6170718"/>
            <a:ext cx="452954" cy="45295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6">
            <a:extLst>
              <a:ext uri="{FF2B5EF4-FFF2-40B4-BE49-F238E27FC236}">
                <a16:creationId xmlns:a16="http://schemas.microsoft.com/office/drawing/2014/main" id="{B46D968B-B34E-A9E7-930C-E4312A8DA3DE}"/>
              </a:ext>
            </a:extLst>
          </p:cNvPr>
          <p:cNvSpPr txBox="1"/>
          <p:nvPr/>
        </p:nvSpPr>
        <p:spPr>
          <a:xfrm>
            <a:off x="388117" y="6226510"/>
            <a:ext cx="3405869" cy="523220"/>
          </a:xfrm>
          <a:prstGeom prst="rect">
            <a:avLst/>
          </a:prstGeom>
          <a:noFill/>
        </p:spPr>
        <p:txBody>
          <a:bodyPr wrap="none" rtlCol="0">
            <a:spAutoFit/>
          </a:bodyPr>
          <a:lstStyle>
            <a:defPPr>
              <a:defRPr lang="tr-TR"/>
            </a:defPPr>
            <a:lvl1pPr marL="0" algn="l" defTabSz="1381767" rtl="0" eaLnBrk="1" latinLnBrk="0" hangingPunct="1">
              <a:defRPr sz="2700" kern="1200">
                <a:solidFill>
                  <a:schemeClr val="tx1"/>
                </a:solidFill>
                <a:latin typeface="+mn-lt"/>
                <a:ea typeface="+mn-ea"/>
                <a:cs typeface="+mn-cs"/>
              </a:defRPr>
            </a:lvl1pPr>
            <a:lvl2pPr marL="690884" algn="l" defTabSz="1381767" rtl="0" eaLnBrk="1" latinLnBrk="0" hangingPunct="1">
              <a:defRPr sz="2700" kern="1200">
                <a:solidFill>
                  <a:schemeClr val="tx1"/>
                </a:solidFill>
                <a:latin typeface="+mn-lt"/>
                <a:ea typeface="+mn-ea"/>
                <a:cs typeface="+mn-cs"/>
              </a:defRPr>
            </a:lvl2pPr>
            <a:lvl3pPr marL="1381767" algn="l" defTabSz="1381767" rtl="0" eaLnBrk="1" latinLnBrk="0" hangingPunct="1">
              <a:defRPr sz="2700" kern="1200">
                <a:solidFill>
                  <a:schemeClr val="tx1"/>
                </a:solidFill>
                <a:latin typeface="+mn-lt"/>
                <a:ea typeface="+mn-ea"/>
                <a:cs typeface="+mn-cs"/>
              </a:defRPr>
            </a:lvl3pPr>
            <a:lvl4pPr marL="2072653" algn="l" defTabSz="1381767" rtl="0" eaLnBrk="1" latinLnBrk="0" hangingPunct="1">
              <a:defRPr sz="2700" kern="1200">
                <a:solidFill>
                  <a:schemeClr val="tx1"/>
                </a:solidFill>
                <a:latin typeface="+mn-lt"/>
                <a:ea typeface="+mn-ea"/>
                <a:cs typeface="+mn-cs"/>
              </a:defRPr>
            </a:lvl4pPr>
            <a:lvl5pPr marL="2763534" algn="l" defTabSz="1381767" rtl="0" eaLnBrk="1" latinLnBrk="0" hangingPunct="1">
              <a:defRPr sz="2700" kern="1200">
                <a:solidFill>
                  <a:schemeClr val="tx1"/>
                </a:solidFill>
                <a:latin typeface="+mn-lt"/>
                <a:ea typeface="+mn-ea"/>
                <a:cs typeface="+mn-cs"/>
              </a:defRPr>
            </a:lvl5pPr>
            <a:lvl6pPr marL="3454419" algn="l" defTabSz="1381767" rtl="0" eaLnBrk="1" latinLnBrk="0" hangingPunct="1">
              <a:defRPr sz="2700" kern="1200">
                <a:solidFill>
                  <a:schemeClr val="tx1"/>
                </a:solidFill>
                <a:latin typeface="+mn-lt"/>
                <a:ea typeface="+mn-ea"/>
                <a:cs typeface="+mn-cs"/>
              </a:defRPr>
            </a:lvl6pPr>
            <a:lvl7pPr marL="4145303" algn="l" defTabSz="1381767" rtl="0" eaLnBrk="1" latinLnBrk="0" hangingPunct="1">
              <a:defRPr sz="2700" kern="1200">
                <a:solidFill>
                  <a:schemeClr val="tx1"/>
                </a:solidFill>
                <a:latin typeface="+mn-lt"/>
                <a:ea typeface="+mn-ea"/>
                <a:cs typeface="+mn-cs"/>
              </a:defRPr>
            </a:lvl7pPr>
            <a:lvl8pPr marL="4836187" algn="l" defTabSz="1381767" rtl="0" eaLnBrk="1" latinLnBrk="0" hangingPunct="1">
              <a:defRPr sz="2700" kern="1200">
                <a:solidFill>
                  <a:schemeClr val="tx1"/>
                </a:solidFill>
                <a:latin typeface="+mn-lt"/>
                <a:ea typeface="+mn-ea"/>
                <a:cs typeface="+mn-cs"/>
              </a:defRPr>
            </a:lvl8pPr>
            <a:lvl9pPr marL="5527069" algn="l" defTabSz="1381767" rtl="0" eaLnBrk="1" latinLnBrk="0" hangingPunct="1">
              <a:defRPr sz="2700" kern="1200">
                <a:solidFill>
                  <a:schemeClr val="tx1"/>
                </a:solidFill>
                <a:latin typeface="+mn-lt"/>
                <a:ea typeface="+mn-ea"/>
                <a:cs typeface="+mn-cs"/>
              </a:defRPr>
            </a:lvl9pPr>
          </a:lstStyle>
          <a:p>
            <a:r>
              <a:rPr lang="tr-TR" sz="2800" b="1" dirty="0" err="1"/>
              <a:t>irfanlandiya_cografya</a:t>
            </a:r>
            <a:endParaRPr lang="tr-TR" sz="2800" b="1" dirty="0"/>
          </a:p>
        </p:txBody>
      </p:sp>
      <p:sp>
        <p:nvSpPr>
          <p:cNvPr id="6" name="Metin kutusu 7">
            <a:extLst>
              <a:ext uri="{FF2B5EF4-FFF2-40B4-BE49-F238E27FC236}">
                <a16:creationId xmlns:a16="http://schemas.microsoft.com/office/drawing/2014/main" id="{A4C08F51-A2B2-FA91-6763-52D7C24E3BF9}"/>
              </a:ext>
            </a:extLst>
          </p:cNvPr>
          <p:cNvSpPr txBox="1"/>
          <p:nvPr/>
        </p:nvSpPr>
        <p:spPr>
          <a:xfrm>
            <a:off x="9996449" y="6318184"/>
            <a:ext cx="1402885" cy="461665"/>
          </a:xfrm>
          <a:prstGeom prst="rect">
            <a:avLst/>
          </a:prstGeom>
          <a:noFill/>
        </p:spPr>
        <p:txBody>
          <a:bodyPr wrap="none" rtlCol="0">
            <a:spAutoFit/>
          </a:bodyPr>
          <a:lstStyle>
            <a:defPPr>
              <a:defRPr lang="tr-TR"/>
            </a:defPPr>
            <a:lvl1pPr marL="0" algn="l" defTabSz="1381767" rtl="0" eaLnBrk="1" latinLnBrk="0" hangingPunct="1">
              <a:defRPr sz="2700" kern="1200">
                <a:solidFill>
                  <a:schemeClr val="tx1"/>
                </a:solidFill>
                <a:latin typeface="+mn-lt"/>
                <a:ea typeface="+mn-ea"/>
                <a:cs typeface="+mn-cs"/>
              </a:defRPr>
            </a:lvl1pPr>
            <a:lvl2pPr marL="690884" algn="l" defTabSz="1381767" rtl="0" eaLnBrk="1" latinLnBrk="0" hangingPunct="1">
              <a:defRPr sz="2700" kern="1200">
                <a:solidFill>
                  <a:schemeClr val="tx1"/>
                </a:solidFill>
                <a:latin typeface="+mn-lt"/>
                <a:ea typeface="+mn-ea"/>
                <a:cs typeface="+mn-cs"/>
              </a:defRPr>
            </a:lvl2pPr>
            <a:lvl3pPr marL="1381767" algn="l" defTabSz="1381767" rtl="0" eaLnBrk="1" latinLnBrk="0" hangingPunct="1">
              <a:defRPr sz="2700" kern="1200">
                <a:solidFill>
                  <a:schemeClr val="tx1"/>
                </a:solidFill>
                <a:latin typeface="+mn-lt"/>
                <a:ea typeface="+mn-ea"/>
                <a:cs typeface="+mn-cs"/>
              </a:defRPr>
            </a:lvl3pPr>
            <a:lvl4pPr marL="2072653" algn="l" defTabSz="1381767" rtl="0" eaLnBrk="1" latinLnBrk="0" hangingPunct="1">
              <a:defRPr sz="2700" kern="1200">
                <a:solidFill>
                  <a:schemeClr val="tx1"/>
                </a:solidFill>
                <a:latin typeface="+mn-lt"/>
                <a:ea typeface="+mn-ea"/>
                <a:cs typeface="+mn-cs"/>
              </a:defRPr>
            </a:lvl4pPr>
            <a:lvl5pPr marL="2763534" algn="l" defTabSz="1381767" rtl="0" eaLnBrk="1" latinLnBrk="0" hangingPunct="1">
              <a:defRPr sz="2700" kern="1200">
                <a:solidFill>
                  <a:schemeClr val="tx1"/>
                </a:solidFill>
                <a:latin typeface="+mn-lt"/>
                <a:ea typeface="+mn-ea"/>
                <a:cs typeface="+mn-cs"/>
              </a:defRPr>
            </a:lvl5pPr>
            <a:lvl6pPr marL="3454419" algn="l" defTabSz="1381767" rtl="0" eaLnBrk="1" latinLnBrk="0" hangingPunct="1">
              <a:defRPr sz="2700" kern="1200">
                <a:solidFill>
                  <a:schemeClr val="tx1"/>
                </a:solidFill>
                <a:latin typeface="+mn-lt"/>
                <a:ea typeface="+mn-ea"/>
                <a:cs typeface="+mn-cs"/>
              </a:defRPr>
            </a:lvl6pPr>
            <a:lvl7pPr marL="4145303" algn="l" defTabSz="1381767" rtl="0" eaLnBrk="1" latinLnBrk="0" hangingPunct="1">
              <a:defRPr sz="2700" kern="1200">
                <a:solidFill>
                  <a:schemeClr val="tx1"/>
                </a:solidFill>
                <a:latin typeface="+mn-lt"/>
                <a:ea typeface="+mn-ea"/>
                <a:cs typeface="+mn-cs"/>
              </a:defRPr>
            </a:lvl7pPr>
            <a:lvl8pPr marL="4836187" algn="l" defTabSz="1381767" rtl="0" eaLnBrk="1" latinLnBrk="0" hangingPunct="1">
              <a:defRPr sz="2700" kern="1200">
                <a:solidFill>
                  <a:schemeClr val="tx1"/>
                </a:solidFill>
                <a:latin typeface="+mn-lt"/>
                <a:ea typeface="+mn-ea"/>
                <a:cs typeface="+mn-cs"/>
              </a:defRPr>
            </a:lvl8pPr>
            <a:lvl9pPr marL="5527069" algn="l" defTabSz="1381767" rtl="0" eaLnBrk="1" latinLnBrk="0" hangingPunct="1">
              <a:defRPr sz="2700" kern="1200">
                <a:solidFill>
                  <a:schemeClr val="tx1"/>
                </a:solidFill>
                <a:latin typeface="+mn-lt"/>
                <a:ea typeface="+mn-ea"/>
                <a:cs typeface="+mn-cs"/>
              </a:defRPr>
            </a:lvl9pPr>
          </a:lstStyle>
          <a:p>
            <a:r>
              <a:rPr lang="tr-TR" sz="2400" dirty="0"/>
              <a:t>İrfan Akar</a:t>
            </a:r>
          </a:p>
        </p:txBody>
      </p:sp>
      <p:pic>
        <p:nvPicPr>
          <p:cNvPr id="7" name="Picture 6" descr="Profil resmi">
            <a:extLst>
              <a:ext uri="{FF2B5EF4-FFF2-40B4-BE49-F238E27FC236}">
                <a16:creationId xmlns:a16="http://schemas.microsoft.com/office/drawing/2014/main" id="{24089869-F316-6557-F070-ECC5726B8A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5963" y="6107777"/>
            <a:ext cx="530486" cy="529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Metin kutusu 9">
            <a:extLst>
              <a:ext uri="{FF2B5EF4-FFF2-40B4-BE49-F238E27FC236}">
                <a16:creationId xmlns:a16="http://schemas.microsoft.com/office/drawing/2014/main" id="{84516173-F3FF-62A6-A708-C0DF9518FB43}"/>
              </a:ext>
            </a:extLst>
          </p:cNvPr>
          <p:cNvSpPr txBox="1"/>
          <p:nvPr/>
        </p:nvSpPr>
        <p:spPr>
          <a:xfrm>
            <a:off x="4155177" y="6150289"/>
            <a:ext cx="3944926" cy="646331"/>
          </a:xfrm>
          <a:prstGeom prst="rect">
            <a:avLst/>
          </a:prstGeom>
          <a:noFill/>
        </p:spPr>
        <p:txBody>
          <a:bodyPr wrap="none" rtlCol="0">
            <a:spAutoFit/>
          </a:bodyPr>
          <a:lstStyle>
            <a:defPPr>
              <a:defRPr lang="tr-TR"/>
            </a:defPPr>
            <a:lvl1pPr marL="0" algn="l" defTabSz="1381767" rtl="0" eaLnBrk="1" latinLnBrk="0" hangingPunct="1">
              <a:defRPr sz="2700" kern="1200">
                <a:solidFill>
                  <a:schemeClr val="tx1"/>
                </a:solidFill>
                <a:latin typeface="+mn-lt"/>
                <a:ea typeface="+mn-ea"/>
                <a:cs typeface="+mn-cs"/>
              </a:defRPr>
            </a:lvl1pPr>
            <a:lvl2pPr marL="690884" algn="l" defTabSz="1381767" rtl="0" eaLnBrk="1" latinLnBrk="0" hangingPunct="1">
              <a:defRPr sz="2700" kern="1200">
                <a:solidFill>
                  <a:schemeClr val="tx1"/>
                </a:solidFill>
                <a:latin typeface="+mn-lt"/>
                <a:ea typeface="+mn-ea"/>
                <a:cs typeface="+mn-cs"/>
              </a:defRPr>
            </a:lvl2pPr>
            <a:lvl3pPr marL="1381767" algn="l" defTabSz="1381767" rtl="0" eaLnBrk="1" latinLnBrk="0" hangingPunct="1">
              <a:defRPr sz="2700" kern="1200">
                <a:solidFill>
                  <a:schemeClr val="tx1"/>
                </a:solidFill>
                <a:latin typeface="+mn-lt"/>
                <a:ea typeface="+mn-ea"/>
                <a:cs typeface="+mn-cs"/>
              </a:defRPr>
            </a:lvl3pPr>
            <a:lvl4pPr marL="2072653" algn="l" defTabSz="1381767" rtl="0" eaLnBrk="1" latinLnBrk="0" hangingPunct="1">
              <a:defRPr sz="2700" kern="1200">
                <a:solidFill>
                  <a:schemeClr val="tx1"/>
                </a:solidFill>
                <a:latin typeface="+mn-lt"/>
                <a:ea typeface="+mn-ea"/>
                <a:cs typeface="+mn-cs"/>
              </a:defRPr>
            </a:lvl4pPr>
            <a:lvl5pPr marL="2763534" algn="l" defTabSz="1381767" rtl="0" eaLnBrk="1" latinLnBrk="0" hangingPunct="1">
              <a:defRPr sz="2700" kern="1200">
                <a:solidFill>
                  <a:schemeClr val="tx1"/>
                </a:solidFill>
                <a:latin typeface="+mn-lt"/>
                <a:ea typeface="+mn-ea"/>
                <a:cs typeface="+mn-cs"/>
              </a:defRPr>
            </a:lvl5pPr>
            <a:lvl6pPr marL="3454419" algn="l" defTabSz="1381767" rtl="0" eaLnBrk="1" latinLnBrk="0" hangingPunct="1">
              <a:defRPr sz="2700" kern="1200">
                <a:solidFill>
                  <a:schemeClr val="tx1"/>
                </a:solidFill>
                <a:latin typeface="+mn-lt"/>
                <a:ea typeface="+mn-ea"/>
                <a:cs typeface="+mn-cs"/>
              </a:defRPr>
            </a:lvl6pPr>
            <a:lvl7pPr marL="4145303" algn="l" defTabSz="1381767" rtl="0" eaLnBrk="1" latinLnBrk="0" hangingPunct="1">
              <a:defRPr sz="2700" kern="1200">
                <a:solidFill>
                  <a:schemeClr val="tx1"/>
                </a:solidFill>
                <a:latin typeface="+mn-lt"/>
                <a:ea typeface="+mn-ea"/>
                <a:cs typeface="+mn-cs"/>
              </a:defRPr>
            </a:lvl7pPr>
            <a:lvl8pPr marL="4836187" algn="l" defTabSz="1381767" rtl="0" eaLnBrk="1" latinLnBrk="0" hangingPunct="1">
              <a:defRPr sz="2700" kern="1200">
                <a:solidFill>
                  <a:schemeClr val="tx1"/>
                </a:solidFill>
                <a:latin typeface="+mn-lt"/>
                <a:ea typeface="+mn-ea"/>
                <a:cs typeface="+mn-cs"/>
              </a:defRPr>
            </a:lvl8pPr>
            <a:lvl9pPr marL="5527069" algn="l" defTabSz="1381767" rtl="0" eaLnBrk="1" latinLnBrk="0" hangingPunct="1">
              <a:defRPr sz="2700" kern="1200">
                <a:solidFill>
                  <a:schemeClr val="tx1"/>
                </a:solidFill>
                <a:latin typeface="+mn-lt"/>
                <a:ea typeface="+mn-ea"/>
                <a:cs typeface="+mn-cs"/>
              </a:defRPr>
            </a:lvl9pPr>
          </a:lstStyle>
          <a:p>
            <a:r>
              <a:rPr lang="tr-TR" sz="3600" b="1" dirty="0">
                <a:effectLst>
                  <a:outerShdw blurRad="38100" dist="38100" dir="2700000" algn="tl">
                    <a:srgbClr val="000000">
                      <a:alpha val="43137"/>
                    </a:srgbClr>
                  </a:outerShdw>
                </a:effectLst>
              </a:rPr>
              <a:t>www.irfanakar.com</a:t>
            </a: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AD882AF-5169-4F37-9E3D-07A5818C6A50}"/>
              </a:ext>
            </a:extLst>
          </p:cNvPr>
          <p:cNvSpPr/>
          <p:nvPr/>
        </p:nvSpPr>
        <p:spPr>
          <a:xfrm>
            <a:off x="18525" y="0"/>
            <a:ext cx="3312368" cy="152697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Yeryüzü Şekilleri</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İklim Tipleri</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Bitki Örtüsü</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Su Özellikleri</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Toprak Özellikler</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Doğal Afetler …</a:t>
            </a:r>
          </a:p>
        </p:txBody>
      </p:sp>
      <p:sp>
        <p:nvSpPr>
          <p:cNvPr id="6" name="Dikdörtgen 5">
            <a:extLst>
              <a:ext uri="{FF2B5EF4-FFF2-40B4-BE49-F238E27FC236}">
                <a16:creationId xmlns:a16="http://schemas.microsoft.com/office/drawing/2014/main" id="{39D661EC-62E5-4B98-BB3B-7F2401B7E65B}"/>
              </a:ext>
            </a:extLst>
          </p:cNvPr>
          <p:cNvSpPr/>
          <p:nvPr/>
        </p:nvSpPr>
        <p:spPr>
          <a:xfrm>
            <a:off x="41445" y="4155144"/>
            <a:ext cx="3312368" cy="270285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Sanayi Özellikleri</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Tarım Özellikleri</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Madenler</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Turizm Özellikleri</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Ulaşım Özellikleri</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Serbest Ticaret Bölgeleri </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Karma Bölgeler</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Nüfus Özellikleri</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Yerleşme Özellikleri</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Konut Özellikleri</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Siyasi-Askeri Özellikler</a:t>
            </a:r>
          </a:p>
          <a:p>
            <a:pPr marL="365760" indent="-365760">
              <a:buFont typeface="Wingdings" panose="05000000000000000000" pitchFamily="2" charset="2"/>
              <a:buChar char="§"/>
            </a:pPr>
            <a:r>
              <a:rPr lang="tr-TR" sz="1360" b="1" dirty="0">
                <a:solidFill>
                  <a:schemeClr val="bg1"/>
                </a:solidFill>
                <a:effectLst>
                  <a:outerShdw blurRad="38100" dist="38100" dir="2700000" algn="tl">
                    <a:srgbClr val="000000">
                      <a:alpha val="43137"/>
                    </a:srgbClr>
                  </a:outerShdw>
                </a:effectLst>
              </a:rPr>
              <a:t>Kültür ve Dini Özellikler</a:t>
            </a:r>
          </a:p>
          <a:p>
            <a:pPr marL="365760" indent="-365760">
              <a:buFont typeface="Wingdings" panose="05000000000000000000" pitchFamily="2" charset="2"/>
              <a:buChar char="§"/>
            </a:pPr>
            <a:endParaRPr lang="tr-TR" sz="1360" b="1" dirty="0">
              <a:solidFill>
                <a:schemeClr val="bg1"/>
              </a:solidFill>
              <a:effectLst>
                <a:outerShdw blurRad="38100" dist="38100" dir="2700000" algn="tl">
                  <a:srgbClr val="000000">
                    <a:alpha val="43137"/>
                  </a:srgbClr>
                </a:outerShdw>
              </a:effectLst>
            </a:endParaRPr>
          </a:p>
        </p:txBody>
      </p:sp>
      <p:sp>
        <p:nvSpPr>
          <p:cNvPr id="7" name="Dikdörtgen: Köşeleri Yuvarlatılmış 6">
            <a:extLst>
              <a:ext uri="{FF2B5EF4-FFF2-40B4-BE49-F238E27FC236}">
                <a16:creationId xmlns:a16="http://schemas.microsoft.com/office/drawing/2014/main" id="{C095F189-B9C0-4A1D-93D0-FB067E1883A2}"/>
              </a:ext>
            </a:extLst>
          </p:cNvPr>
          <p:cNvSpPr/>
          <p:nvPr/>
        </p:nvSpPr>
        <p:spPr>
          <a:xfrm>
            <a:off x="5003662" y="2668240"/>
            <a:ext cx="2073830" cy="1152128"/>
          </a:xfrm>
          <a:prstGeom prst="roundRect">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3600" b="1" dirty="0">
                <a:solidFill>
                  <a:schemeClr val="bg1"/>
                </a:solidFill>
                <a:effectLst>
                  <a:outerShdw blurRad="38100" dist="38100" dir="2700000" algn="tl">
                    <a:srgbClr val="000000">
                      <a:alpha val="43137"/>
                    </a:srgbClr>
                  </a:outerShdw>
                </a:effectLst>
              </a:rPr>
              <a:t>BÖLGE</a:t>
            </a:r>
          </a:p>
        </p:txBody>
      </p:sp>
      <p:sp>
        <p:nvSpPr>
          <p:cNvPr id="9" name="Dikdörtgen: Köşeleri Yuvarlatılmış 8">
            <a:extLst>
              <a:ext uri="{FF2B5EF4-FFF2-40B4-BE49-F238E27FC236}">
                <a16:creationId xmlns:a16="http://schemas.microsoft.com/office/drawing/2014/main" id="{481BC651-E3C9-41D7-899D-36BEC757E32E}"/>
              </a:ext>
            </a:extLst>
          </p:cNvPr>
          <p:cNvSpPr/>
          <p:nvPr/>
        </p:nvSpPr>
        <p:spPr>
          <a:xfrm>
            <a:off x="3976036" y="39790"/>
            <a:ext cx="4334882" cy="1966188"/>
          </a:xfrm>
          <a:prstGeom prst="roundRect">
            <a:avLst/>
          </a:prstGeom>
          <a:solidFill>
            <a:srgbClr val="C00000"/>
          </a:solidFill>
        </p:spPr>
        <p:style>
          <a:lnRef idx="1">
            <a:schemeClr val="accent5"/>
          </a:lnRef>
          <a:fillRef idx="2">
            <a:schemeClr val="accent5"/>
          </a:fillRef>
          <a:effectRef idx="1">
            <a:schemeClr val="accent5"/>
          </a:effectRef>
          <a:fontRef idx="minor">
            <a:schemeClr val="dk1"/>
          </a:fontRef>
        </p:style>
        <p:txBody>
          <a:bodyPr rtlCol="0" anchor="ctr"/>
          <a:lstStyle/>
          <a:p>
            <a:pPr lvl="0" algn="just"/>
            <a:r>
              <a:rPr lang="tr-TR" sz="2000" b="1" dirty="0">
                <a:solidFill>
                  <a:schemeClr val="bg1"/>
                </a:solidFill>
              </a:rPr>
              <a:t>Yeryüzünün doğal veya beşerî unsurlar bakımından kendi içinde benzerlik gösteren parçalarına bölge adı verilmektedir. Yeryüzünde farklı ölçütler ve amaçlarla çok çeşitli </a:t>
            </a:r>
            <a:r>
              <a:rPr lang="tr-TR" sz="2000" b="1" dirty="0">
                <a:solidFill>
                  <a:schemeClr val="tx1"/>
                </a:solidFill>
                <a:highlight>
                  <a:srgbClr val="FFFF00"/>
                </a:highlight>
              </a:rPr>
              <a:t>bölge türleri </a:t>
            </a:r>
            <a:r>
              <a:rPr lang="tr-TR" sz="2000" b="1" dirty="0">
                <a:solidFill>
                  <a:schemeClr val="bg1"/>
                </a:solidFill>
              </a:rPr>
              <a:t>oluşturulabilmektedir.</a:t>
            </a:r>
            <a:endParaRPr lang="tr-TR" sz="2000" dirty="0">
              <a:solidFill>
                <a:schemeClr val="bg1"/>
              </a:solidFill>
            </a:endParaRPr>
          </a:p>
        </p:txBody>
      </p:sp>
      <p:sp>
        <p:nvSpPr>
          <p:cNvPr id="10" name="Dikdörtgen: Köşeleri Yuvarlatılmış 9">
            <a:extLst>
              <a:ext uri="{FF2B5EF4-FFF2-40B4-BE49-F238E27FC236}">
                <a16:creationId xmlns:a16="http://schemas.microsoft.com/office/drawing/2014/main" id="{48FFE263-EF30-42D0-946F-6BD25AE3EA3F}"/>
              </a:ext>
            </a:extLst>
          </p:cNvPr>
          <p:cNvSpPr/>
          <p:nvPr/>
        </p:nvSpPr>
        <p:spPr>
          <a:xfrm>
            <a:off x="-12206" y="2206532"/>
            <a:ext cx="3312368" cy="589498"/>
          </a:xfrm>
          <a:prstGeom prst="roundRect">
            <a:avLst/>
          </a:prstGeom>
          <a:solidFill>
            <a:schemeClr val="tx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b="1" dirty="0">
                <a:solidFill>
                  <a:schemeClr val="bg1"/>
                </a:solidFill>
                <a:effectLst>
                  <a:outerShdw blurRad="38100" dist="38100" dir="2700000" algn="tl">
                    <a:srgbClr val="000000">
                      <a:alpha val="43137"/>
                    </a:srgbClr>
                  </a:outerShdw>
                </a:effectLst>
              </a:rPr>
              <a:t>Doğal Özelliklerine Göre</a:t>
            </a:r>
          </a:p>
        </p:txBody>
      </p:sp>
      <p:sp>
        <p:nvSpPr>
          <p:cNvPr id="11" name="Dikdörtgen: Köşeleri Yuvarlatılmış 10">
            <a:extLst>
              <a:ext uri="{FF2B5EF4-FFF2-40B4-BE49-F238E27FC236}">
                <a16:creationId xmlns:a16="http://schemas.microsoft.com/office/drawing/2014/main" id="{0DD2D516-F26B-474F-B613-507B7C3FB005}"/>
              </a:ext>
            </a:extLst>
          </p:cNvPr>
          <p:cNvSpPr/>
          <p:nvPr/>
        </p:nvSpPr>
        <p:spPr>
          <a:xfrm>
            <a:off x="18525" y="2886089"/>
            <a:ext cx="3312368" cy="589498"/>
          </a:xfrm>
          <a:prstGeom prst="roundRect">
            <a:avLst/>
          </a:prstGeom>
          <a:solidFill>
            <a:schemeClr val="tx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b="1" dirty="0">
                <a:solidFill>
                  <a:schemeClr val="bg1"/>
                </a:solidFill>
                <a:effectLst>
                  <a:outerShdw blurRad="38100" dist="38100" dir="2700000" algn="tl">
                    <a:srgbClr val="000000">
                      <a:alpha val="43137"/>
                    </a:srgbClr>
                  </a:outerShdw>
                </a:effectLst>
              </a:rPr>
              <a:t>Beşeri  ve  Ekonomik Özelliklerine Göre</a:t>
            </a:r>
          </a:p>
        </p:txBody>
      </p:sp>
      <p:sp>
        <p:nvSpPr>
          <p:cNvPr id="13" name="Dikdörtgen: Köşeleri Yuvarlatılmış 12">
            <a:extLst>
              <a:ext uri="{FF2B5EF4-FFF2-40B4-BE49-F238E27FC236}">
                <a16:creationId xmlns:a16="http://schemas.microsoft.com/office/drawing/2014/main" id="{4CC95ADB-6182-4728-8F7B-9BB31AC475A2}"/>
              </a:ext>
            </a:extLst>
          </p:cNvPr>
          <p:cNvSpPr/>
          <p:nvPr/>
        </p:nvSpPr>
        <p:spPr>
          <a:xfrm>
            <a:off x="8732875" y="217446"/>
            <a:ext cx="3312368" cy="589498"/>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b="1" dirty="0">
                <a:effectLst>
                  <a:outerShdw blurRad="38100" dist="38100" dir="2700000" algn="tl">
                    <a:srgbClr val="000000">
                      <a:alpha val="43137"/>
                    </a:srgbClr>
                  </a:outerShdw>
                </a:effectLst>
              </a:rPr>
              <a:t>Yönetim Bölgeleri</a:t>
            </a:r>
          </a:p>
        </p:txBody>
      </p:sp>
      <p:sp>
        <p:nvSpPr>
          <p:cNvPr id="8" name="Ok: Şeritli Sağ 7">
            <a:extLst>
              <a:ext uri="{FF2B5EF4-FFF2-40B4-BE49-F238E27FC236}">
                <a16:creationId xmlns:a16="http://schemas.microsoft.com/office/drawing/2014/main" id="{17018A0D-1A3F-47B1-95A8-3E05A96302A1}"/>
              </a:ext>
            </a:extLst>
          </p:cNvPr>
          <p:cNvSpPr/>
          <p:nvPr/>
        </p:nvSpPr>
        <p:spPr>
          <a:xfrm rot="10800000">
            <a:off x="4022170" y="3368084"/>
            <a:ext cx="849694" cy="46416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sz="1440"/>
          </a:p>
        </p:txBody>
      </p:sp>
      <p:sp>
        <p:nvSpPr>
          <p:cNvPr id="17" name="Ok: Şeritli Sağ 16">
            <a:extLst>
              <a:ext uri="{FF2B5EF4-FFF2-40B4-BE49-F238E27FC236}">
                <a16:creationId xmlns:a16="http://schemas.microsoft.com/office/drawing/2014/main" id="{DC9B7AE8-EF93-42CD-ACBF-94D59D97068B}"/>
              </a:ext>
            </a:extLst>
          </p:cNvPr>
          <p:cNvSpPr/>
          <p:nvPr/>
        </p:nvSpPr>
        <p:spPr>
          <a:xfrm rot="10800000">
            <a:off x="3976037" y="2622510"/>
            <a:ext cx="849694" cy="46416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sz="1440"/>
          </a:p>
        </p:txBody>
      </p:sp>
      <p:sp>
        <p:nvSpPr>
          <p:cNvPr id="18" name="Ok: Şeritli Sağ 17">
            <a:extLst>
              <a:ext uri="{FF2B5EF4-FFF2-40B4-BE49-F238E27FC236}">
                <a16:creationId xmlns:a16="http://schemas.microsoft.com/office/drawing/2014/main" id="{BD73175E-898E-4CC5-961E-265D170C980C}"/>
              </a:ext>
            </a:extLst>
          </p:cNvPr>
          <p:cNvSpPr/>
          <p:nvPr/>
        </p:nvSpPr>
        <p:spPr>
          <a:xfrm>
            <a:off x="7132916" y="3368085"/>
            <a:ext cx="849695" cy="46416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sz="1440"/>
          </a:p>
        </p:txBody>
      </p:sp>
      <p:sp>
        <p:nvSpPr>
          <p:cNvPr id="19" name="Ok: Şeritli Sağ 18">
            <a:extLst>
              <a:ext uri="{FF2B5EF4-FFF2-40B4-BE49-F238E27FC236}">
                <a16:creationId xmlns:a16="http://schemas.microsoft.com/office/drawing/2014/main" id="{DC96DC6F-6EF1-40EF-A7DA-91CB14A2A331}"/>
              </a:ext>
            </a:extLst>
          </p:cNvPr>
          <p:cNvSpPr/>
          <p:nvPr/>
        </p:nvSpPr>
        <p:spPr>
          <a:xfrm>
            <a:off x="7129090" y="2622511"/>
            <a:ext cx="849695" cy="46416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sz="1440" dirty="0"/>
          </a:p>
        </p:txBody>
      </p:sp>
      <p:sp>
        <p:nvSpPr>
          <p:cNvPr id="20" name="Ok: Şeritli Sağ 19">
            <a:extLst>
              <a:ext uri="{FF2B5EF4-FFF2-40B4-BE49-F238E27FC236}">
                <a16:creationId xmlns:a16="http://schemas.microsoft.com/office/drawing/2014/main" id="{B4ED8AB9-4C36-4A68-B4F3-C58B417C4E6A}"/>
              </a:ext>
            </a:extLst>
          </p:cNvPr>
          <p:cNvSpPr/>
          <p:nvPr/>
        </p:nvSpPr>
        <p:spPr>
          <a:xfrm rot="5400000">
            <a:off x="1238147" y="3643735"/>
            <a:ext cx="626743" cy="46416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sz="1440"/>
          </a:p>
        </p:txBody>
      </p:sp>
      <p:sp>
        <p:nvSpPr>
          <p:cNvPr id="21" name="Ok: Şeritli Sağ 20">
            <a:extLst>
              <a:ext uri="{FF2B5EF4-FFF2-40B4-BE49-F238E27FC236}">
                <a16:creationId xmlns:a16="http://schemas.microsoft.com/office/drawing/2014/main" id="{D1A1DE58-498B-44C5-89D5-AD382E2915F3}"/>
              </a:ext>
            </a:extLst>
          </p:cNvPr>
          <p:cNvSpPr/>
          <p:nvPr/>
        </p:nvSpPr>
        <p:spPr>
          <a:xfrm rot="16200000">
            <a:off x="1226039" y="1605047"/>
            <a:ext cx="589498" cy="46416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sz="1440"/>
          </a:p>
        </p:txBody>
      </p:sp>
      <p:sp>
        <p:nvSpPr>
          <p:cNvPr id="22" name="Dikdörtgen: Köşeleri Yuvarlatılmış 21">
            <a:extLst>
              <a:ext uri="{FF2B5EF4-FFF2-40B4-BE49-F238E27FC236}">
                <a16:creationId xmlns:a16="http://schemas.microsoft.com/office/drawing/2014/main" id="{46DBF98F-73C0-4E3A-9994-E4F1280EE603}"/>
              </a:ext>
            </a:extLst>
          </p:cNvPr>
          <p:cNvSpPr/>
          <p:nvPr/>
        </p:nvSpPr>
        <p:spPr>
          <a:xfrm>
            <a:off x="3355585" y="2050320"/>
            <a:ext cx="668077" cy="2208681"/>
          </a:xfrm>
          <a:prstGeom prst="roundRect">
            <a:avLst/>
          </a:prstGeom>
          <a:solidFill>
            <a:schemeClr val="accent1"/>
          </a:solidFill>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tr-TR" sz="3600" b="1" dirty="0">
                <a:effectLst>
                  <a:outerShdw blurRad="38100" dist="38100" dir="2700000" algn="tl">
                    <a:srgbClr val="000000">
                      <a:alpha val="43137"/>
                    </a:srgbClr>
                  </a:outerShdw>
                </a:effectLst>
              </a:rPr>
              <a:t>ŞEKİLSEL</a:t>
            </a:r>
          </a:p>
        </p:txBody>
      </p:sp>
      <p:sp>
        <p:nvSpPr>
          <p:cNvPr id="23" name="Dikdörtgen: Köşeleri Yuvarlatılmış 22">
            <a:extLst>
              <a:ext uri="{FF2B5EF4-FFF2-40B4-BE49-F238E27FC236}">
                <a16:creationId xmlns:a16="http://schemas.microsoft.com/office/drawing/2014/main" id="{DD471E3E-9EF7-4DB1-B737-3C0997CDE88A}"/>
              </a:ext>
            </a:extLst>
          </p:cNvPr>
          <p:cNvSpPr/>
          <p:nvPr/>
        </p:nvSpPr>
        <p:spPr>
          <a:xfrm>
            <a:off x="7966716" y="2050320"/>
            <a:ext cx="668077" cy="2208681"/>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tr-TR" sz="3600" b="1" dirty="0">
                <a:effectLst>
                  <a:outerShdw blurRad="38100" dist="38100" dir="2700000" algn="tl">
                    <a:srgbClr val="000000">
                      <a:alpha val="43137"/>
                    </a:srgbClr>
                  </a:outerShdw>
                </a:effectLst>
              </a:rPr>
              <a:t>İŞLEVSEL</a:t>
            </a:r>
          </a:p>
        </p:txBody>
      </p:sp>
      <p:sp>
        <p:nvSpPr>
          <p:cNvPr id="26" name="Dikdörtgen: Köşeleri Yuvarlatılmış 25">
            <a:extLst>
              <a:ext uri="{FF2B5EF4-FFF2-40B4-BE49-F238E27FC236}">
                <a16:creationId xmlns:a16="http://schemas.microsoft.com/office/drawing/2014/main" id="{807B053A-510C-47BB-AF57-A6937A0B3ADC}"/>
              </a:ext>
            </a:extLst>
          </p:cNvPr>
          <p:cNvSpPr/>
          <p:nvPr/>
        </p:nvSpPr>
        <p:spPr>
          <a:xfrm>
            <a:off x="8732875" y="1416480"/>
            <a:ext cx="3312368" cy="589498"/>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b="1" dirty="0" err="1">
                <a:effectLst>
                  <a:outerShdw blurRad="38100" dist="38100" dir="2700000" algn="tl">
                    <a:srgbClr val="000000">
                      <a:alpha val="43137"/>
                    </a:srgbClr>
                  </a:outerShdw>
                </a:effectLst>
              </a:rPr>
              <a:t>Hzmet</a:t>
            </a:r>
            <a:endParaRPr lang="tr-TR" sz="2000" b="1" dirty="0">
              <a:effectLst>
                <a:outerShdw blurRad="38100" dist="38100" dir="2700000" algn="tl">
                  <a:srgbClr val="000000">
                    <a:alpha val="43137"/>
                  </a:srgbClr>
                </a:outerShdw>
              </a:effectLst>
            </a:endParaRPr>
          </a:p>
        </p:txBody>
      </p:sp>
      <p:sp>
        <p:nvSpPr>
          <p:cNvPr id="27" name="Dikdörtgen: Köşeleri Yuvarlatılmış 26">
            <a:extLst>
              <a:ext uri="{FF2B5EF4-FFF2-40B4-BE49-F238E27FC236}">
                <a16:creationId xmlns:a16="http://schemas.microsoft.com/office/drawing/2014/main" id="{2784264C-448B-41AA-A81C-606E8A0C2C61}"/>
              </a:ext>
            </a:extLst>
          </p:cNvPr>
          <p:cNvSpPr/>
          <p:nvPr/>
        </p:nvSpPr>
        <p:spPr>
          <a:xfrm>
            <a:off x="8771086" y="3305415"/>
            <a:ext cx="3312368" cy="589498"/>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b="1" dirty="0">
                <a:effectLst>
                  <a:outerShdw blurRad="38100" dist="38100" dir="2700000" algn="tl">
                    <a:srgbClr val="000000">
                      <a:alpha val="43137"/>
                    </a:srgbClr>
                  </a:outerShdw>
                </a:effectLst>
              </a:rPr>
              <a:t>İstatistik</a:t>
            </a:r>
          </a:p>
        </p:txBody>
      </p:sp>
      <p:sp>
        <p:nvSpPr>
          <p:cNvPr id="28" name="Dikdörtgen: Köşeleri Yuvarlatılmış 27">
            <a:extLst>
              <a:ext uri="{FF2B5EF4-FFF2-40B4-BE49-F238E27FC236}">
                <a16:creationId xmlns:a16="http://schemas.microsoft.com/office/drawing/2014/main" id="{DFBA6442-EC17-4789-9546-CEEB63D30A62}"/>
              </a:ext>
            </a:extLst>
          </p:cNvPr>
          <p:cNvSpPr/>
          <p:nvPr/>
        </p:nvSpPr>
        <p:spPr>
          <a:xfrm>
            <a:off x="5425646" y="4987268"/>
            <a:ext cx="3312368" cy="589498"/>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b="1" dirty="0">
                <a:effectLst>
                  <a:outerShdw blurRad="38100" dist="38100" dir="2700000" algn="tl">
                    <a:srgbClr val="000000">
                      <a:alpha val="43137"/>
                    </a:srgbClr>
                  </a:outerShdw>
                </a:effectLst>
              </a:rPr>
              <a:t>Plan (Proje)</a:t>
            </a:r>
          </a:p>
        </p:txBody>
      </p:sp>
      <p:sp>
        <p:nvSpPr>
          <p:cNvPr id="29" name="Metin kutusu 28">
            <a:extLst>
              <a:ext uri="{FF2B5EF4-FFF2-40B4-BE49-F238E27FC236}">
                <a16:creationId xmlns:a16="http://schemas.microsoft.com/office/drawing/2014/main" id="{59708ACC-9F07-49B2-8EAB-CDD598437DBE}"/>
              </a:ext>
            </a:extLst>
          </p:cNvPr>
          <p:cNvSpPr txBox="1"/>
          <p:nvPr/>
        </p:nvSpPr>
        <p:spPr>
          <a:xfrm>
            <a:off x="8717636" y="907457"/>
            <a:ext cx="3472777" cy="461665"/>
          </a:xfrm>
          <a:prstGeom prst="rect">
            <a:avLst/>
          </a:prstGeom>
          <a:noFill/>
        </p:spPr>
        <p:txBody>
          <a:bodyPr wrap="square">
            <a:spAutoFit/>
          </a:bodyPr>
          <a:lstStyle/>
          <a:p>
            <a:pPr algn="just"/>
            <a:r>
              <a:rPr lang="tr-TR" sz="1200" dirty="0">
                <a:solidFill>
                  <a:srgbClr val="3A3A3A"/>
                </a:solidFill>
                <a:latin typeface="Open Sans" panose="020B0604020202020204" pitchFamily="34" charset="0"/>
              </a:rPr>
              <a:t>Yerel yönetimler; belediye (büyükşehir, il, ilçe, belde) ve muhtarlıklardır </a:t>
            </a:r>
            <a:endParaRPr lang="tr-TR" sz="1200" dirty="0"/>
          </a:p>
        </p:txBody>
      </p:sp>
      <p:sp>
        <p:nvSpPr>
          <p:cNvPr id="30" name="Metin kutusu 29">
            <a:extLst>
              <a:ext uri="{FF2B5EF4-FFF2-40B4-BE49-F238E27FC236}">
                <a16:creationId xmlns:a16="http://schemas.microsoft.com/office/drawing/2014/main" id="{ADA9F3B6-5A75-42DC-8729-DEED80F01B16}"/>
              </a:ext>
            </a:extLst>
          </p:cNvPr>
          <p:cNvSpPr txBox="1"/>
          <p:nvPr/>
        </p:nvSpPr>
        <p:spPr>
          <a:xfrm>
            <a:off x="8773957" y="2077309"/>
            <a:ext cx="3230205" cy="1200329"/>
          </a:xfrm>
          <a:prstGeom prst="rect">
            <a:avLst/>
          </a:prstGeom>
          <a:noFill/>
        </p:spPr>
        <p:txBody>
          <a:bodyPr wrap="square">
            <a:spAutoFit/>
          </a:bodyPr>
          <a:lstStyle/>
          <a:p>
            <a:pPr algn="just"/>
            <a:r>
              <a:rPr lang="tr-TR" sz="1200" dirty="0">
                <a:solidFill>
                  <a:srgbClr val="3A3A3A"/>
                </a:solidFill>
                <a:latin typeface="Open Sans" panose="020B0606030504020204" pitchFamily="34" charset="0"/>
              </a:rPr>
              <a:t>Türkiye İstatistik Kurumu, Karayolları Genel Müdürlüğü, Devlet Su İşleri Genel Müdürlüğü, Devlet Meteoroloji İşleri Genel Müdürlüğü, Köy Hizmetleri Genel Müdürlüğü, Orman Genel Müdürlüğü, Türkiye Tarım Kredi Kooperatifleri Birliği) </a:t>
            </a:r>
            <a:endParaRPr lang="tr-TR" sz="1200" dirty="0"/>
          </a:p>
        </p:txBody>
      </p:sp>
      <p:sp>
        <p:nvSpPr>
          <p:cNvPr id="31" name="Metin kutusu 30">
            <a:extLst>
              <a:ext uri="{FF2B5EF4-FFF2-40B4-BE49-F238E27FC236}">
                <a16:creationId xmlns:a16="http://schemas.microsoft.com/office/drawing/2014/main" id="{FF85C01D-F0EF-4D20-9A16-07C50545061F}"/>
              </a:ext>
            </a:extLst>
          </p:cNvPr>
          <p:cNvSpPr txBox="1"/>
          <p:nvPr/>
        </p:nvSpPr>
        <p:spPr>
          <a:xfrm>
            <a:off x="8736350" y="3922860"/>
            <a:ext cx="3472777" cy="1569660"/>
          </a:xfrm>
          <a:prstGeom prst="rect">
            <a:avLst/>
          </a:prstGeom>
          <a:noFill/>
        </p:spPr>
        <p:txBody>
          <a:bodyPr wrap="square">
            <a:spAutoFit/>
          </a:bodyPr>
          <a:lstStyle/>
          <a:p>
            <a:pPr algn="just"/>
            <a:r>
              <a:rPr lang="tr-TR" sz="1200" dirty="0">
                <a:solidFill>
                  <a:srgbClr val="3A3A3A"/>
                </a:solidFill>
                <a:latin typeface="Open Sans" panose="020B0606030504020204" pitchFamily="34" charset="0"/>
              </a:rPr>
              <a:t>“Avrupa Birliği Bölgesel İstatistik Sistemi” adıyla yürürlüğe konan istatistik bölge birimleri sınıflandırmasında illerin her biri “Düzey 3” olarak adlandırılmıştır. Coğrafi, ekonomik, sosyal ve kültürel açıdan birbirine benzeyen komşu iller ise ekonomik etki alanları ve nüfus miktarları baz alınarak “Düzey 2” ve “Düzey 1” olarak sınıflandırılmıştır</a:t>
            </a:r>
            <a:endParaRPr lang="tr-TR" sz="1200" dirty="0"/>
          </a:p>
        </p:txBody>
      </p:sp>
      <p:sp>
        <p:nvSpPr>
          <p:cNvPr id="32" name="Metin kutusu 31">
            <a:extLst>
              <a:ext uri="{FF2B5EF4-FFF2-40B4-BE49-F238E27FC236}">
                <a16:creationId xmlns:a16="http://schemas.microsoft.com/office/drawing/2014/main" id="{526FB979-380C-4E60-B812-73AF20E14BC8}"/>
              </a:ext>
            </a:extLst>
          </p:cNvPr>
          <p:cNvSpPr txBox="1"/>
          <p:nvPr/>
        </p:nvSpPr>
        <p:spPr>
          <a:xfrm>
            <a:off x="5425647" y="5565381"/>
            <a:ext cx="3781099" cy="1384995"/>
          </a:xfrm>
          <a:prstGeom prst="rect">
            <a:avLst/>
          </a:prstGeom>
          <a:noFill/>
        </p:spPr>
        <p:txBody>
          <a:bodyPr wrap="square">
            <a:spAutoFit/>
          </a:bodyPr>
          <a:lstStyle/>
          <a:p>
            <a:pPr algn="just"/>
            <a:r>
              <a:rPr lang="tr-TR" sz="1200" dirty="0">
                <a:solidFill>
                  <a:srgbClr val="3A3A3A"/>
                </a:solidFill>
                <a:latin typeface="Open Sans" panose="020B0606030504020204" pitchFamily="34" charset="0"/>
              </a:rPr>
              <a:t>Bölgeler arası kalkınma farklılıklarının giderilmesinde bölgesel planlama yaklaşımı kullanılmış ve önemli sonuçlar elde edilmiştir. Bölgesel kalkınma planlarının temel amacı; bölgedeki ekonomiyi canlandırmak, yatırımları artırmak ve bölge halkının ekonomik, sosyal ve kültürel kalkınmaya katılmasını sağlamaktır.</a:t>
            </a:r>
            <a:endParaRPr lang="tr-TR" sz="1200" dirty="0"/>
          </a:p>
        </p:txBody>
      </p:sp>
    </p:spTree>
    <p:extLst>
      <p:ext uri="{BB962C8B-B14F-4D97-AF65-F5344CB8AC3E}">
        <p14:creationId xmlns:p14="http://schemas.microsoft.com/office/powerpoint/2010/main" val="3786231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1CDD36BC-56B7-47DE-95AC-7B7F8AB9133F}"/>
              </a:ext>
            </a:extLst>
          </p:cNvPr>
          <p:cNvSpPr/>
          <p:nvPr/>
        </p:nvSpPr>
        <p:spPr>
          <a:xfrm>
            <a:off x="47328" y="1483566"/>
            <a:ext cx="5009073" cy="589498"/>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b="1" dirty="0">
                <a:effectLst>
                  <a:outerShdw blurRad="38100" dist="38100" dir="2700000" algn="tl">
                    <a:srgbClr val="000000">
                      <a:alpha val="43137"/>
                    </a:srgbClr>
                  </a:outerShdw>
                </a:effectLst>
              </a:rPr>
              <a:t>Yönetim Bölgeleri</a:t>
            </a:r>
          </a:p>
        </p:txBody>
      </p:sp>
      <p:sp>
        <p:nvSpPr>
          <p:cNvPr id="5" name="Dikdörtgen: Köşeleri Yuvarlatılmış 4">
            <a:extLst>
              <a:ext uri="{FF2B5EF4-FFF2-40B4-BE49-F238E27FC236}">
                <a16:creationId xmlns:a16="http://schemas.microsoft.com/office/drawing/2014/main" id="{039B76F2-D9F2-4929-9792-3639BBDA6B21}"/>
              </a:ext>
            </a:extLst>
          </p:cNvPr>
          <p:cNvSpPr/>
          <p:nvPr/>
        </p:nvSpPr>
        <p:spPr>
          <a:xfrm rot="5400000">
            <a:off x="5253323" y="-770301"/>
            <a:ext cx="668077" cy="2208681"/>
          </a:xfrm>
          <a:prstGeom prst="roundRect">
            <a:avLst/>
          </a:prstGeom>
          <a:solidFill>
            <a:srgbClr val="FFC000"/>
          </a:solidFill>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tr-TR" sz="3600" b="1" dirty="0">
                <a:effectLst>
                  <a:outerShdw blurRad="38100" dist="38100" dir="2700000" algn="tl">
                    <a:srgbClr val="000000">
                      <a:alpha val="43137"/>
                    </a:srgbClr>
                  </a:outerShdw>
                </a:effectLst>
              </a:rPr>
              <a:t>İŞLEVSEL</a:t>
            </a:r>
          </a:p>
        </p:txBody>
      </p:sp>
      <p:sp>
        <p:nvSpPr>
          <p:cNvPr id="6" name="Dikdörtgen: Köşeleri Yuvarlatılmış 5">
            <a:extLst>
              <a:ext uri="{FF2B5EF4-FFF2-40B4-BE49-F238E27FC236}">
                <a16:creationId xmlns:a16="http://schemas.microsoft.com/office/drawing/2014/main" id="{8F590CBB-3969-4EC2-BC90-7E8A7324F941}"/>
              </a:ext>
            </a:extLst>
          </p:cNvPr>
          <p:cNvSpPr/>
          <p:nvPr/>
        </p:nvSpPr>
        <p:spPr>
          <a:xfrm>
            <a:off x="6902489" y="1464750"/>
            <a:ext cx="5242183" cy="589498"/>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b="1" dirty="0">
                <a:effectLst>
                  <a:outerShdw blurRad="38100" dist="38100" dir="2700000" algn="tl">
                    <a:srgbClr val="000000">
                      <a:alpha val="43137"/>
                    </a:srgbClr>
                  </a:outerShdw>
                </a:effectLst>
              </a:rPr>
              <a:t>Hizmet</a:t>
            </a:r>
          </a:p>
        </p:txBody>
      </p:sp>
      <p:sp>
        <p:nvSpPr>
          <p:cNvPr id="8" name="Dikdörtgen: Köşeleri Yuvarlatılmış 7">
            <a:extLst>
              <a:ext uri="{FF2B5EF4-FFF2-40B4-BE49-F238E27FC236}">
                <a16:creationId xmlns:a16="http://schemas.microsoft.com/office/drawing/2014/main" id="{E7C2AC82-4C12-434D-8B35-2E875554AA88}"/>
              </a:ext>
            </a:extLst>
          </p:cNvPr>
          <p:cNvSpPr/>
          <p:nvPr/>
        </p:nvSpPr>
        <p:spPr>
          <a:xfrm>
            <a:off x="6763733" y="4355730"/>
            <a:ext cx="5289970" cy="589498"/>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b="1" dirty="0">
                <a:effectLst>
                  <a:outerShdw blurRad="38100" dist="38100" dir="2700000" algn="tl">
                    <a:srgbClr val="000000">
                      <a:alpha val="43137"/>
                    </a:srgbClr>
                  </a:outerShdw>
                </a:effectLst>
              </a:rPr>
              <a:t>Plan (Proje)</a:t>
            </a:r>
          </a:p>
        </p:txBody>
      </p:sp>
      <p:sp>
        <p:nvSpPr>
          <p:cNvPr id="9" name="Metin kutusu 8">
            <a:extLst>
              <a:ext uri="{FF2B5EF4-FFF2-40B4-BE49-F238E27FC236}">
                <a16:creationId xmlns:a16="http://schemas.microsoft.com/office/drawing/2014/main" id="{8E6A6A9C-BF8D-4FA6-A944-9ED2B9649D47}"/>
              </a:ext>
            </a:extLst>
          </p:cNvPr>
          <p:cNvSpPr txBox="1"/>
          <p:nvPr/>
        </p:nvSpPr>
        <p:spPr>
          <a:xfrm>
            <a:off x="47329" y="2155328"/>
            <a:ext cx="6008607" cy="1323439"/>
          </a:xfrm>
          <a:prstGeom prst="rect">
            <a:avLst/>
          </a:prstGeom>
          <a:noFill/>
        </p:spPr>
        <p:txBody>
          <a:bodyPr wrap="square">
            <a:spAutoFit/>
          </a:bodyPr>
          <a:lstStyle/>
          <a:p>
            <a:pPr algn="just"/>
            <a:r>
              <a:rPr lang="tr-TR" sz="1600" dirty="0">
                <a:solidFill>
                  <a:srgbClr val="3A3A3A"/>
                </a:solidFill>
                <a:latin typeface="Open Sans" panose="020B0606030504020204" pitchFamily="34" charset="0"/>
              </a:rPr>
              <a:t>Devletin ülkeyi kolayca yönetmesi, hizmetlerin yurt geneline ulaşımının sağlanması, denetim için yasaların dikkate alınmasıyla ayrılan bölümlere göre yönetilen bölgelere </a:t>
            </a:r>
            <a:r>
              <a:rPr lang="tr-TR" sz="1600" b="1" dirty="0">
                <a:solidFill>
                  <a:srgbClr val="3A3A3A"/>
                </a:solidFill>
                <a:latin typeface="Open Sans" panose="020B0606030504020204" pitchFamily="34" charset="0"/>
              </a:rPr>
              <a:t>işlevsel yönetim bölgeleri </a:t>
            </a:r>
            <a:r>
              <a:rPr lang="tr-TR" sz="1600" dirty="0" err="1">
                <a:solidFill>
                  <a:srgbClr val="3A3A3A"/>
                </a:solidFill>
                <a:latin typeface="Open Sans" panose="020B0606030504020204" pitchFamily="34" charset="0"/>
              </a:rPr>
              <a:t>denir.</a:t>
            </a:r>
            <a:r>
              <a:rPr lang="tr-TR" sz="1600" dirty="0" err="1">
                <a:solidFill>
                  <a:srgbClr val="3A3A3A"/>
                </a:solidFill>
                <a:latin typeface="Open Sans" panose="020B0604020202020204" pitchFamily="34" charset="0"/>
              </a:rPr>
              <a:t>Yerel</a:t>
            </a:r>
            <a:r>
              <a:rPr lang="tr-TR" sz="1600" dirty="0">
                <a:solidFill>
                  <a:srgbClr val="3A3A3A"/>
                </a:solidFill>
                <a:latin typeface="Open Sans" panose="020B0604020202020204" pitchFamily="34" charset="0"/>
              </a:rPr>
              <a:t> yönetimler; belediye (büyükşehir, il, ilçe, belde) ve muhtarlıklardır </a:t>
            </a:r>
            <a:endParaRPr lang="tr-TR" sz="1600" dirty="0"/>
          </a:p>
        </p:txBody>
      </p:sp>
      <p:sp>
        <p:nvSpPr>
          <p:cNvPr id="10" name="Metin kutusu 9">
            <a:extLst>
              <a:ext uri="{FF2B5EF4-FFF2-40B4-BE49-F238E27FC236}">
                <a16:creationId xmlns:a16="http://schemas.microsoft.com/office/drawing/2014/main" id="{5A59D15A-2D16-4704-B949-594DC128E28A}"/>
              </a:ext>
            </a:extLst>
          </p:cNvPr>
          <p:cNvSpPr txBox="1"/>
          <p:nvPr/>
        </p:nvSpPr>
        <p:spPr>
          <a:xfrm>
            <a:off x="6838881" y="2073064"/>
            <a:ext cx="5305791" cy="2308324"/>
          </a:xfrm>
          <a:prstGeom prst="rect">
            <a:avLst/>
          </a:prstGeom>
          <a:noFill/>
        </p:spPr>
        <p:txBody>
          <a:bodyPr wrap="square">
            <a:spAutoFit/>
          </a:bodyPr>
          <a:lstStyle/>
          <a:p>
            <a:pPr algn="just"/>
            <a:r>
              <a:rPr lang="tr-TR" sz="1600" dirty="0">
                <a:solidFill>
                  <a:srgbClr val="3A3A3A"/>
                </a:solidFill>
                <a:latin typeface="Open Sans" panose="020B0606030504020204" pitchFamily="34" charset="0"/>
              </a:rPr>
              <a:t>Hizmet sektörü içinde yer alan yönetim bölgeleri; sağlık, eğitim, pazarlama-ticaret, güvenlik, barınma-eğlence, ulaştırma-iletişim, rekreasyon-turizm faaliyetleriyle ilgili olarak belirlenen işlevsel bölgelerdir. Türkiye İstatistik Kurumu, Karayolları Genel Müdürlüğü, Devlet Su İşleri Genel Müdürlüğü, Devlet Meteoroloji İşleri Genel Müdürlüğü, Köy Hizmetleri Genel Müdürlüğü, Orman Genel Müdürlüğü, Türkiye Tarım Kredi Kooperatifleri Birliği) </a:t>
            </a:r>
            <a:endParaRPr lang="tr-TR" sz="1600" dirty="0"/>
          </a:p>
        </p:txBody>
      </p:sp>
      <p:sp>
        <p:nvSpPr>
          <p:cNvPr id="11" name="Metin kutusu 10">
            <a:extLst>
              <a:ext uri="{FF2B5EF4-FFF2-40B4-BE49-F238E27FC236}">
                <a16:creationId xmlns:a16="http://schemas.microsoft.com/office/drawing/2014/main" id="{B10ACE26-E4D8-4253-BF6E-0526D46A122F}"/>
              </a:ext>
            </a:extLst>
          </p:cNvPr>
          <p:cNvSpPr txBox="1"/>
          <p:nvPr/>
        </p:nvSpPr>
        <p:spPr>
          <a:xfrm>
            <a:off x="-17661" y="4136270"/>
            <a:ext cx="6008608" cy="2800767"/>
          </a:xfrm>
          <a:prstGeom prst="rect">
            <a:avLst/>
          </a:prstGeom>
          <a:noFill/>
        </p:spPr>
        <p:txBody>
          <a:bodyPr wrap="square">
            <a:spAutoFit/>
          </a:bodyPr>
          <a:lstStyle/>
          <a:p>
            <a:pPr algn="just"/>
            <a:r>
              <a:rPr lang="tr-TR" sz="1600" dirty="0">
                <a:solidFill>
                  <a:srgbClr val="3A3A3A"/>
                </a:solidFill>
                <a:latin typeface="Open Sans" panose="020B0606030504020204" pitchFamily="34" charset="0"/>
              </a:rPr>
              <a:t>Düzenli ve güvenilir bir biçimde tutulan istatistikler, ülkelerin gelişip kalkınabilmesi için yapılan planlamalarda önemli bir role sahiptir. İstatistiki verilerin kaynağını oluşturan coğrafi alanlar ve bilimsel araştırmalar ışığında devlet tarafından istatistiki bölgeler </a:t>
            </a:r>
            <a:r>
              <a:rPr lang="tr-TR" sz="1600" dirty="0" err="1">
                <a:solidFill>
                  <a:srgbClr val="3A3A3A"/>
                </a:solidFill>
                <a:latin typeface="Open Sans" panose="020B0606030504020204" pitchFamily="34" charset="0"/>
              </a:rPr>
              <a:t>oluşturulur.“Avrupa</a:t>
            </a:r>
            <a:r>
              <a:rPr lang="tr-TR" sz="1600" dirty="0">
                <a:solidFill>
                  <a:srgbClr val="3A3A3A"/>
                </a:solidFill>
                <a:latin typeface="Open Sans" panose="020B0606030504020204" pitchFamily="34" charset="0"/>
              </a:rPr>
              <a:t> Birliği Bölgesel İstatistik Sistemi” adıyla yürürlüğe konan istatistik bölge birimleri sınıflandırmasında illerin her biri “Düzey 3” olarak adlandırılmıştır. Coğrafi, ekonomik, sosyal ve kültürel açıdan birbirine benzeyen komşu iller ise ekonomik etki alanları ve nüfus miktarları baz alınarak “Düzey 2” ve “Düzey 1” olarak sınıflandırılmıştır</a:t>
            </a:r>
            <a:endParaRPr lang="tr-TR" sz="1600" dirty="0"/>
          </a:p>
        </p:txBody>
      </p:sp>
      <p:sp>
        <p:nvSpPr>
          <p:cNvPr id="12" name="Metin kutusu 11">
            <a:extLst>
              <a:ext uri="{FF2B5EF4-FFF2-40B4-BE49-F238E27FC236}">
                <a16:creationId xmlns:a16="http://schemas.microsoft.com/office/drawing/2014/main" id="{17B909B7-6583-49EA-A846-F350302536A0}"/>
              </a:ext>
            </a:extLst>
          </p:cNvPr>
          <p:cNvSpPr txBox="1"/>
          <p:nvPr/>
        </p:nvSpPr>
        <p:spPr>
          <a:xfrm>
            <a:off x="6691702" y="5133325"/>
            <a:ext cx="5289970" cy="1569660"/>
          </a:xfrm>
          <a:prstGeom prst="rect">
            <a:avLst/>
          </a:prstGeom>
          <a:noFill/>
        </p:spPr>
        <p:txBody>
          <a:bodyPr wrap="square">
            <a:spAutoFit/>
          </a:bodyPr>
          <a:lstStyle/>
          <a:p>
            <a:pPr algn="just"/>
            <a:r>
              <a:rPr lang="tr-TR" sz="1600" dirty="0">
                <a:solidFill>
                  <a:srgbClr val="3A3A3A"/>
                </a:solidFill>
                <a:latin typeface="Open Sans" panose="020B0606030504020204" pitchFamily="34" charset="0"/>
              </a:rPr>
              <a:t>Bölgeler arası kalkınma farklılıklarının giderilmesinde bölgesel planlama yaklaşımı kullanılmış ve önemli sonuçlar elde edilmiştir. Bölgesel kalkınma planlarının temel amacı; bölgedeki ekonomiyi canlandırmak, yatırımları artırmak ve bölge halkının ekonomik, sosyal ve kültürel kalkınmaya katılmasını sağlamaktır.</a:t>
            </a:r>
            <a:endParaRPr lang="tr-TR" sz="1600" dirty="0"/>
          </a:p>
        </p:txBody>
      </p:sp>
      <p:sp>
        <p:nvSpPr>
          <p:cNvPr id="13" name="Dikdörtgen: Köşeleri Yuvarlatılmış 12">
            <a:extLst>
              <a:ext uri="{FF2B5EF4-FFF2-40B4-BE49-F238E27FC236}">
                <a16:creationId xmlns:a16="http://schemas.microsoft.com/office/drawing/2014/main" id="{E93A2B8F-A616-49DA-A7E3-AE72479EB2DA}"/>
              </a:ext>
            </a:extLst>
          </p:cNvPr>
          <p:cNvSpPr/>
          <p:nvPr/>
        </p:nvSpPr>
        <p:spPr>
          <a:xfrm>
            <a:off x="-8195" y="3505493"/>
            <a:ext cx="6008607" cy="589498"/>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b="1" dirty="0">
                <a:effectLst>
                  <a:outerShdw blurRad="38100" dist="38100" dir="2700000" algn="tl">
                    <a:srgbClr val="000000">
                      <a:alpha val="43137"/>
                    </a:srgbClr>
                  </a:outerShdw>
                </a:effectLst>
              </a:rPr>
              <a:t>İstatistik</a:t>
            </a:r>
          </a:p>
        </p:txBody>
      </p:sp>
      <p:sp>
        <p:nvSpPr>
          <p:cNvPr id="20" name="Metin kutusu 19">
            <a:extLst>
              <a:ext uri="{FF2B5EF4-FFF2-40B4-BE49-F238E27FC236}">
                <a16:creationId xmlns:a16="http://schemas.microsoft.com/office/drawing/2014/main" id="{C088F531-5622-4994-8176-D8DA2CA83230}"/>
              </a:ext>
            </a:extLst>
          </p:cNvPr>
          <p:cNvSpPr txBox="1"/>
          <p:nvPr/>
        </p:nvSpPr>
        <p:spPr>
          <a:xfrm>
            <a:off x="0" y="720192"/>
            <a:ext cx="12192000" cy="830997"/>
          </a:xfrm>
          <a:prstGeom prst="rect">
            <a:avLst/>
          </a:prstGeom>
          <a:noFill/>
        </p:spPr>
        <p:txBody>
          <a:bodyPr wrap="square">
            <a:spAutoFit/>
          </a:bodyPr>
          <a:lstStyle/>
          <a:p>
            <a:pPr algn="just"/>
            <a:r>
              <a:rPr lang="tr-TR" sz="1600" dirty="0">
                <a:solidFill>
                  <a:srgbClr val="3A3A3A"/>
                </a:solidFill>
                <a:latin typeface="Open Sans" panose="020B0606030504020204" pitchFamily="34" charset="0"/>
              </a:rPr>
              <a:t>İşlevsel bölgeler; ekonomik ve kültürel yönden yerel, bölgesel, ulusal ve küresel çapta diğer bölgelerle etkileşim gösteren bölgelere denmektedir. Bu bölgelerin belirlenmesinde insan faaliyetlerinin doğal ortam içinde oluşturduğu sosyoekonomik ortam (beşerî veya kültürel) etkili olmuştur. Türkiye’de işlevsel bölgeler, bir merkez etrafında gelişmiştir.</a:t>
            </a:r>
            <a:endParaRPr lang="tr-TR" sz="1600" dirty="0"/>
          </a:p>
        </p:txBody>
      </p:sp>
    </p:spTree>
    <p:extLst>
      <p:ext uri="{BB962C8B-B14F-4D97-AF65-F5344CB8AC3E}">
        <p14:creationId xmlns:p14="http://schemas.microsoft.com/office/powerpoint/2010/main" val="3736570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7A1A4A24-FECF-4D5C-9B89-280DC239D94D}"/>
              </a:ext>
            </a:extLst>
          </p:cNvPr>
          <p:cNvSpPr/>
          <p:nvPr/>
        </p:nvSpPr>
        <p:spPr>
          <a:xfrm>
            <a:off x="2894382" y="24920"/>
            <a:ext cx="6930808" cy="1304973"/>
          </a:xfrm>
          <a:prstGeom prst="rect">
            <a:avLst/>
          </a:prstGeom>
          <a:noFill/>
        </p:spPr>
        <p:txBody>
          <a:bodyPr wrap="none" lIns="73152" tIns="36576" rIns="73152" bIns="3657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8000" b="1" dirty="0">
                <a:ln w="11430"/>
                <a:solidFill>
                  <a:srgbClr val="FF3300"/>
                </a:solidFill>
                <a:effectLst>
                  <a:outerShdw blurRad="50800" dist="39000" dir="5460000" algn="tl">
                    <a:srgbClr val="000000">
                      <a:alpha val="38000"/>
                    </a:srgbClr>
                  </a:outerShdw>
                </a:effectLst>
              </a:rPr>
              <a:t>İŞLEVSEL BÖLGE</a:t>
            </a:r>
          </a:p>
        </p:txBody>
      </p:sp>
      <p:sp>
        <p:nvSpPr>
          <p:cNvPr id="5" name="Metin kutusu 4">
            <a:extLst>
              <a:ext uri="{FF2B5EF4-FFF2-40B4-BE49-F238E27FC236}">
                <a16:creationId xmlns:a16="http://schemas.microsoft.com/office/drawing/2014/main" id="{B4B705A0-E91D-4F55-AD40-627EE1DA1CB8}"/>
              </a:ext>
            </a:extLst>
          </p:cNvPr>
          <p:cNvSpPr txBox="1"/>
          <p:nvPr/>
        </p:nvSpPr>
        <p:spPr>
          <a:xfrm>
            <a:off x="47328" y="1239957"/>
            <a:ext cx="12058860" cy="3558154"/>
          </a:xfrm>
          <a:prstGeom prst="rect">
            <a:avLst/>
          </a:prstGeom>
          <a:noFill/>
        </p:spPr>
        <p:txBody>
          <a:bodyPr wrap="square">
            <a:spAutoFit/>
          </a:bodyPr>
          <a:lstStyle/>
          <a:p>
            <a:pPr algn="just">
              <a:lnSpc>
                <a:spcPts val="3440"/>
              </a:lnSpc>
            </a:pPr>
            <a:r>
              <a:rPr lang="tr-TR" sz="2560" b="1" dirty="0"/>
              <a:t>İşlevsel bölgeler; ekonomik ve kültürel yönden yerel, bölgesel, ulusal ve küresel çapta diğer bölgelerle etkileşim gösteren bölgelere denmektedir. Bu bölgelerin belirlenmesinde insan faaliyetlerinin doğal ortam içinde oluşturduğu sosyoekonomik ortam (beşerî veya kültürel) etkili olmuştur. Türkiye’de işlevsel bölgeler, bir merkez etrafında gelişmiştir. Bu merkez, çeşitli faaliyetlerin işleyişini kontrol eden ve düzenleyen bir odak noktası konumundadır. Merkezler arasındaki etkileşimin artmasına bağlı olarak bölgelerin işlevsellikleri artabilir ya da azalabilir. Türkiye’nin bu kriterlerle oluşturulan işlevsel bölgelerini dört başlık altında incelemek mümkündür.</a:t>
            </a:r>
          </a:p>
        </p:txBody>
      </p:sp>
      <p:sp>
        <p:nvSpPr>
          <p:cNvPr id="7" name="Dikdörtgen 6">
            <a:extLst>
              <a:ext uri="{FF2B5EF4-FFF2-40B4-BE49-F238E27FC236}">
                <a16:creationId xmlns:a16="http://schemas.microsoft.com/office/drawing/2014/main" id="{5C591A8A-5DF3-41BE-8BEA-5CBA575FB86A}"/>
              </a:ext>
            </a:extLst>
          </p:cNvPr>
          <p:cNvSpPr/>
          <p:nvPr/>
        </p:nvSpPr>
        <p:spPr>
          <a:xfrm>
            <a:off x="1084243" y="4993669"/>
            <a:ext cx="4608513" cy="787645"/>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05838">
              <a:defRPr/>
            </a:pPr>
            <a:r>
              <a:rPr lang="tr-TR" sz="2880" b="1" dirty="0">
                <a:solidFill>
                  <a:prstClr val="white"/>
                </a:solidFill>
                <a:latin typeface="Calibri"/>
              </a:rPr>
              <a:t>İşlevsel Yönetim Bölgeleri</a:t>
            </a:r>
          </a:p>
        </p:txBody>
      </p:sp>
      <p:sp>
        <p:nvSpPr>
          <p:cNvPr id="9" name="Dikdörtgen 8">
            <a:extLst>
              <a:ext uri="{FF2B5EF4-FFF2-40B4-BE49-F238E27FC236}">
                <a16:creationId xmlns:a16="http://schemas.microsoft.com/office/drawing/2014/main" id="{178F0AA3-37A0-48EB-BCA9-AFD70DB0339A}"/>
              </a:ext>
            </a:extLst>
          </p:cNvPr>
          <p:cNvSpPr/>
          <p:nvPr/>
        </p:nvSpPr>
        <p:spPr>
          <a:xfrm>
            <a:off x="1084243" y="5986086"/>
            <a:ext cx="4608513" cy="78764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05838">
              <a:defRPr/>
            </a:pPr>
            <a:r>
              <a:rPr lang="tr-TR" sz="2880" b="1" dirty="0">
                <a:solidFill>
                  <a:prstClr val="white"/>
                </a:solidFill>
                <a:latin typeface="Calibri"/>
              </a:rPr>
              <a:t>İşlevsel Hizmet Bölgeleri</a:t>
            </a:r>
          </a:p>
        </p:txBody>
      </p:sp>
      <p:sp>
        <p:nvSpPr>
          <p:cNvPr id="11" name="Dikdörtgen 10">
            <a:extLst>
              <a:ext uri="{FF2B5EF4-FFF2-40B4-BE49-F238E27FC236}">
                <a16:creationId xmlns:a16="http://schemas.microsoft.com/office/drawing/2014/main" id="{85619F38-ABCD-4BF0-AEB0-C49978BCCE4C}"/>
              </a:ext>
            </a:extLst>
          </p:cNvPr>
          <p:cNvSpPr/>
          <p:nvPr/>
        </p:nvSpPr>
        <p:spPr>
          <a:xfrm>
            <a:off x="6787277" y="4993669"/>
            <a:ext cx="4608513" cy="787645"/>
          </a:xfrm>
          <a:prstGeom prst="rect">
            <a:avLst/>
          </a:prstGeom>
          <a:solidFill>
            <a:srgbClr val="99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05838">
              <a:defRPr/>
            </a:pPr>
            <a:r>
              <a:rPr lang="tr-TR" sz="2880" b="1" dirty="0">
                <a:solidFill>
                  <a:prstClr val="white"/>
                </a:solidFill>
                <a:latin typeface="Calibri"/>
              </a:rPr>
              <a:t>İşlevsel İstatistik Bölgeleri</a:t>
            </a:r>
          </a:p>
        </p:txBody>
      </p:sp>
      <p:sp>
        <p:nvSpPr>
          <p:cNvPr id="13" name="Dikdörtgen 12">
            <a:extLst>
              <a:ext uri="{FF2B5EF4-FFF2-40B4-BE49-F238E27FC236}">
                <a16:creationId xmlns:a16="http://schemas.microsoft.com/office/drawing/2014/main" id="{5414139E-595B-4A63-94B0-5E6A04C3F933}"/>
              </a:ext>
            </a:extLst>
          </p:cNvPr>
          <p:cNvSpPr/>
          <p:nvPr/>
        </p:nvSpPr>
        <p:spPr>
          <a:xfrm>
            <a:off x="6787277" y="5986086"/>
            <a:ext cx="4608513" cy="78764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05838">
              <a:defRPr/>
            </a:pPr>
            <a:r>
              <a:rPr lang="tr-TR" sz="2880" b="1" dirty="0">
                <a:solidFill>
                  <a:prstClr val="white"/>
                </a:solidFill>
                <a:latin typeface="Calibri"/>
              </a:rPr>
              <a:t>İşlevsel Plan</a:t>
            </a:r>
            <a:r>
              <a:rPr lang="tr-TR" sz="2560" b="1" dirty="0">
                <a:solidFill>
                  <a:prstClr val="white"/>
                </a:solidFill>
                <a:latin typeface="Calibri"/>
              </a:rPr>
              <a:t>(Proje) </a:t>
            </a:r>
            <a:r>
              <a:rPr lang="tr-TR" sz="2880" b="1" dirty="0">
                <a:solidFill>
                  <a:prstClr val="white"/>
                </a:solidFill>
                <a:latin typeface="Calibri"/>
              </a:rPr>
              <a:t>Bölgeleri</a:t>
            </a:r>
          </a:p>
        </p:txBody>
      </p:sp>
    </p:spTree>
    <p:extLst>
      <p:ext uri="{BB962C8B-B14F-4D97-AF65-F5344CB8AC3E}">
        <p14:creationId xmlns:p14="http://schemas.microsoft.com/office/powerpoint/2010/main" val="1955939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175F6D2F-3171-43A4-8B9A-065200FB8A12}"/>
              </a:ext>
            </a:extLst>
          </p:cNvPr>
          <p:cNvSpPr/>
          <p:nvPr/>
        </p:nvSpPr>
        <p:spPr>
          <a:xfrm>
            <a:off x="-13821" y="20751"/>
            <a:ext cx="12192000" cy="1152128"/>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400" b="1" dirty="0"/>
              <a:t>İşlevsel Yönetim Bölgeleri</a:t>
            </a:r>
          </a:p>
        </p:txBody>
      </p:sp>
      <p:pic>
        <p:nvPicPr>
          <p:cNvPr id="5" name="Resim 4">
            <a:extLst>
              <a:ext uri="{FF2B5EF4-FFF2-40B4-BE49-F238E27FC236}">
                <a16:creationId xmlns:a16="http://schemas.microsoft.com/office/drawing/2014/main" id="{6B01C788-727E-4FA7-A55C-F7DA9AA52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706" y="2449691"/>
            <a:ext cx="7719258" cy="3652384"/>
          </a:xfrm>
          <a:prstGeom prst="rect">
            <a:avLst/>
          </a:prstGeom>
        </p:spPr>
      </p:pic>
      <p:sp>
        <p:nvSpPr>
          <p:cNvPr id="7" name="Metin kutusu 6">
            <a:extLst>
              <a:ext uri="{FF2B5EF4-FFF2-40B4-BE49-F238E27FC236}">
                <a16:creationId xmlns:a16="http://schemas.microsoft.com/office/drawing/2014/main" id="{F7328DD3-9B32-4E25-A7DA-B153F0287EFA}"/>
              </a:ext>
            </a:extLst>
          </p:cNvPr>
          <p:cNvSpPr txBox="1"/>
          <p:nvPr/>
        </p:nvSpPr>
        <p:spPr>
          <a:xfrm>
            <a:off x="71616" y="1355170"/>
            <a:ext cx="4296192" cy="5738046"/>
          </a:xfrm>
          <a:prstGeom prst="rect">
            <a:avLst/>
          </a:prstGeom>
          <a:noFill/>
          <a:ln>
            <a:solidFill>
              <a:schemeClr val="tx1"/>
            </a:solidFill>
          </a:ln>
        </p:spPr>
        <p:txBody>
          <a:bodyPr wrap="square">
            <a:spAutoFit/>
          </a:bodyPr>
          <a:lstStyle/>
          <a:p>
            <a:pPr algn="just">
              <a:lnSpc>
                <a:spcPct val="150000"/>
              </a:lnSpc>
            </a:pPr>
            <a:r>
              <a:rPr lang="tr-TR" sz="1760" b="1" dirty="0">
                <a:solidFill>
                  <a:schemeClr val="bg1"/>
                </a:solidFill>
                <a:highlight>
                  <a:srgbClr val="000000"/>
                </a:highlight>
              </a:rPr>
              <a:t>Devletin ülkeyi:</a:t>
            </a:r>
          </a:p>
          <a:p>
            <a:pPr marL="274320" indent="-274320" algn="just">
              <a:lnSpc>
                <a:spcPct val="150000"/>
              </a:lnSpc>
              <a:buFont typeface="Arial" panose="020B0604020202020204" pitchFamily="34" charset="0"/>
              <a:buChar char="•"/>
            </a:pPr>
            <a:r>
              <a:rPr lang="tr-TR" sz="1760" b="1" dirty="0"/>
              <a:t>Kolayca yönetmesi</a:t>
            </a:r>
          </a:p>
          <a:p>
            <a:pPr marL="274320" indent="-274320" algn="just">
              <a:lnSpc>
                <a:spcPct val="150000"/>
              </a:lnSpc>
              <a:buFont typeface="Arial" panose="020B0604020202020204" pitchFamily="34" charset="0"/>
              <a:buChar char="•"/>
            </a:pPr>
            <a:r>
              <a:rPr lang="tr-TR" sz="1760" b="1" dirty="0"/>
              <a:t>Hizmetlerin yurt geneline ulaşımının sağlanması</a:t>
            </a:r>
          </a:p>
          <a:p>
            <a:pPr marL="274320" indent="-274320" algn="just">
              <a:lnSpc>
                <a:spcPct val="150000"/>
              </a:lnSpc>
              <a:buFont typeface="Arial" panose="020B0604020202020204" pitchFamily="34" charset="0"/>
              <a:buChar char="•"/>
            </a:pPr>
            <a:r>
              <a:rPr lang="tr-TR" sz="1760" b="1" dirty="0"/>
              <a:t>Denetim için yasaların dikkate alınmasıyla ayrılan bölümlere göre yönetilen bölgelere </a:t>
            </a:r>
            <a:r>
              <a:rPr lang="tr-TR" sz="1760" b="1" dirty="0">
                <a:solidFill>
                  <a:srgbClr val="FF0000"/>
                </a:solidFill>
              </a:rPr>
              <a:t>işlevsel yönetim bölgeleri </a:t>
            </a:r>
            <a:r>
              <a:rPr lang="tr-TR" sz="1760" b="1" dirty="0"/>
              <a:t>denir. </a:t>
            </a:r>
          </a:p>
          <a:p>
            <a:pPr algn="just">
              <a:lnSpc>
                <a:spcPct val="150000"/>
              </a:lnSpc>
            </a:pPr>
            <a:r>
              <a:rPr lang="tr-TR" sz="1760" b="1" dirty="0">
                <a:solidFill>
                  <a:schemeClr val="bg1"/>
                </a:solidFill>
                <a:highlight>
                  <a:srgbClr val="000000"/>
                </a:highlight>
              </a:rPr>
              <a:t>Ülkemizde yönetim ikiye ayrılmaktadır:</a:t>
            </a:r>
          </a:p>
          <a:p>
            <a:pPr marL="274320" indent="-274320" algn="just">
              <a:lnSpc>
                <a:spcPct val="150000"/>
              </a:lnSpc>
              <a:buFont typeface="Arial" panose="020B0604020202020204" pitchFamily="34" charset="0"/>
              <a:buChar char="•"/>
            </a:pPr>
            <a:r>
              <a:rPr lang="tr-TR" sz="1760" b="1" dirty="0"/>
              <a:t>Yerel Yönetimler: Belediye (büyükşehir, il, ilçe, belde) ve muhtarlıklardır (Seçimle). </a:t>
            </a:r>
          </a:p>
          <a:p>
            <a:pPr marL="274320" indent="-274320" algn="just">
              <a:lnSpc>
                <a:spcPct val="150000"/>
              </a:lnSpc>
              <a:buFont typeface="Arial" panose="020B0604020202020204" pitchFamily="34" charset="0"/>
              <a:buChar char="•"/>
            </a:pPr>
            <a:r>
              <a:rPr lang="tr-TR" sz="1760" b="1" dirty="0"/>
              <a:t>Merkeze bağlı: Valilik ve kaymakamlıklardır (Atamayla).</a:t>
            </a:r>
          </a:p>
        </p:txBody>
      </p:sp>
      <p:sp>
        <p:nvSpPr>
          <p:cNvPr id="9" name="Metin kutusu 8">
            <a:extLst>
              <a:ext uri="{FF2B5EF4-FFF2-40B4-BE49-F238E27FC236}">
                <a16:creationId xmlns:a16="http://schemas.microsoft.com/office/drawing/2014/main" id="{722EDC23-D831-45F8-8049-B3D6B31E6E42}"/>
              </a:ext>
            </a:extLst>
          </p:cNvPr>
          <p:cNvSpPr txBox="1"/>
          <p:nvPr/>
        </p:nvSpPr>
        <p:spPr>
          <a:xfrm>
            <a:off x="5324397" y="1804046"/>
            <a:ext cx="5645427" cy="400110"/>
          </a:xfrm>
          <a:prstGeom prst="rect">
            <a:avLst/>
          </a:prstGeom>
          <a:solidFill>
            <a:srgbClr val="FF0000"/>
          </a:solidFill>
        </p:spPr>
        <p:txBody>
          <a:bodyPr wrap="square">
            <a:spAutoFit/>
          </a:bodyPr>
          <a:lstStyle/>
          <a:p>
            <a:pPr algn="ctr"/>
            <a:r>
              <a:rPr lang="tr-TR" sz="2000" b="1" dirty="0">
                <a:solidFill>
                  <a:schemeClr val="bg1"/>
                </a:solidFill>
              </a:rPr>
              <a:t>BÜYÜKŞEHİR BELEDİYESİNE STATÜSÜNDEKİ İLLER</a:t>
            </a:r>
          </a:p>
        </p:txBody>
      </p:sp>
    </p:spTree>
    <p:extLst>
      <p:ext uri="{BB962C8B-B14F-4D97-AF65-F5344CB8AC3E}">
        <p14:creationId xmlns:p14="http://schemas.microsoft.com/office/powerpoint/2010/main" val="49946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175F6D2F-3171-43A4-8B9A-065200FB8A12}"/>
              </a:ext>
            </a:extLst>
          </p:cNvPr>
          <p:cNvSpPr/>
          <p:nvPr/>
        </p:nvSpPr>
        <p:spPr>
          <a:xfrm>
            <a:off x="0" y="0"/>
            <a:ext cx="12192000" cy="1152128"/>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05838">
              <a:defRPr/>
            </a:pPr>
            <a:r>
              <a:rPr lang="tr-TR" sz="6640" b="1" dirty="0">
                <a:solidFill>
                  <a:prstClr val="white"/>
                </a:solidFill>
                <a:latin typeface="Calibri"/>
              </a:rPr>
              <a:t>İşlevsel Hizmet Bölgeleri</a:t>
            </a:r>
          </a:p>
        </p:txBody>
      </p:sp>
      <p:pic>
        <p:nvPicPr>
          <p:cNvPr id="2" name="Resim 1">
            <a:extLst>
              <a:ext uri="{FF2B5EF4-FFF2-40B4-BE49-F238E27FC236}">
                <a16:creationId xmlns:a16="http://schemas.microsoft.com/office/drawing/2014/main" id="{F6F0915A-2815-4937-9CB7-56219D76D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904" y="2161659"/>
            <a:ext cx="6924200" cy="4381090"/>
          </a:xfrm>
          <a:prstGeom prst="rect">
            <a:avLst/>
          </a:prstGeom>
        </p:spPr>
      </p:pic>
      <p:sp>
        <p:nvSpPr>
          <p:cNvPr id="6" name="Metin kutusu 5">
            <a:extLst>
              <a:ext uri="{FF2B5EF4-FFF2-40B4-BE49-F238E27FC236}">
                <a16:creationId xmlns:a16="http://schemas.microsoft.com/office/drawing/2014/main" id="{E15A3A37-3C4D-4D16-B7F1-0C78F9AC0581}"/>
              </a:ext>
            </a:extLst>
          </p:cNvPr>
          <p:cNvSpPr txBox="1"/>
          <p:nvPr/>
        </p:nvSpPr>
        <p:spPr>
          <a:xfrm>
            <a:off x="53513" y="1424436"/>
            <a:ext cx="5126970" cy="5410712"/>
          </a:xfrm>
          <a:prstGeom prst="rect">
            <a:avLst/>
          </a:prstGeom>
          <a:noFill/>
          <a:ln>
            <a:solidFill>
              <a:schemeClr val="tx1"/>
            </a:solidFill>
          </a:ln>
        </p:spPr>
        <p:txBody>
          <a:bodyPr wrap="square">
            <a:spAutoFit/>
          </a:bodyPr>
          <a:lstStyle/>
          <a:p>
            <a:pPr algn="just"/>
            <a:r>
              <a:rPr lang="tr-TR" sz="1920" b="1" dirty="0">
                <a:solidFill>
                  <a:srgbClr val="FF0000"/>
                </a:solidFill>
              </a:rPr>
              <a:t>Hizmet sektörü </a:t>
            </a:r>
            <a:r>
              <a:rPr lang="tr-TR" sz="1920" b="1" dirty="0"/>
              <a:t>içinde yer alan yönetim bölgeleri; </a:t>
            </a:r>
          </a:p>
          <a:p>
            <a:pPr marL="274320" indent="-274320" algn="just">
              <a:buFont typeface="Arial" panose="020B0604020202020204" pitchFamily="34" charset="0"/>
              <a:buChar char="•"/>
            </a:pPr>
            <a:r>
              <a:rPr lang="tr-TR" sz="1920" b="1" dirty="0"/>
              <a:t>sağlık, eğitim, </a:t>
            </a:r>
          </a:p>
          <a:p>
            <a:pPr marL="274320" indent="-274320" algn="just">
              <a:buFont typeface="Arial" panose="020B0604020202020204" pitchFamily="34" charset="0"/>
              <a:buChar char="•"/>
            </a:pPr>
            <a:r>
              <a:rPr lang="tr-TR" sz="1920" b="1" dirty="0"/>
              <a:t>pazarlama-ticaret, </a:t>
            </a:r>
          </a:p>
          <a:p>
            <a:pPr marL="274320" indent="-274320" algn="just">
              <a:buFont typeface="Arial" panose="020B0604020202020204" pitchFamily="34" charset="0"/>
              <a:buChar char="•"/>
            </a:pPr>
            <a:r>
              <a:rPr lang="tr-TR" sz="1920" b="1" dirty="0"/>
              <a:t>güvenlik, </a:t>
            </a:r>
          </a:p>
          <a:p>
            <a:pPr marL="274320" indent="-274320" algn="just">
              <a:buFont typeface="Arial" panose="020B0604020202020204" pitchFamily="34" charset="0"/>
              <a:buChar char="•"/>
            </a:pPr>
            <a:r>
              <a:rPr lang="tr-TR" sz="1920" b="1" dirty="0"/>
              <a:t>barınma-eğlence, </a:t>
            </a:r>
          </a:p>
          <a:p>
            <a:pPr marL="274320" indent="-274320" algn="just">
              <a:buFont typeface="Arial" panose="020B0604020202020204" pitchFamily="34" charset="0"/>
              <a:buChar char="•"/>
            </a:pPr>
            <a:r>
              <a:rPr lang="tr-TR" sz="1920" b="1" dirty="0"/>
              <a:t>ulaştırma-iletişim, </a:t>
            </a:r>
          </a:p>
          <a:p>
            <a:pPr marL="274320" indent="-274320" algn="just">
              <a:buFont typeface="Arial" panose="020B0604020202020204" pitchFamily="34" charset="0"/>
              <a:buChar char="•"/>
            </a:pPr>
            <a:r>
              <a:rPr lang="tr-TR" sz="1920" b="1" dirty="0"/>
              <a:t>rekreasyon-turizm </a:t>
            </a:r>
          </a:p>
          <a:p>
            <a:pPr algn="just"/>
            <a:r>
              <a:rPr lang="tr-TR" sz="1920" b="1" dirty="0"/>
              <a:t>faaliyetleriyle ilgili olarak belirlenen işlevsel bölgelerdir. </a:t>
            </a:r>
          </a:p>
          <a:p>
            <a:pPr algn="just"/>
            <a:r>
              <a:rPr lang="tr-TR" sz="1920" b="1" dirty="0"/>
              <a:t>Hizmetlerin yurt geneline yayılışını sağlamak ve denetimini yapmak için yasalara bağlı kalarak oluşturulan devlet kurumları </a:t>
            </a:r>
            <a:r>
              <a:rPr lang="tr-TR" sz="1920" b="1" dirty="0">
                <a:solidFill>
                  <a:srgbClr val="FF0000"/>
                </a:solidFill>
              </a:rPr>
              <a:t>(Türkiye İstatistik Kurumu, Karayolları Genel Müdürlüğü, Devlet Su İşleri Genel Müdürlüğü, Devlet Meteoroloji İşleri Genel Müdürlüğü, Köy Hizmetleri Genel Müdürlüğü, Orman Genel Müdürlüğü, Türkiye Tarım Kredi Kooperatifleri Birliği) </a:t>
            </a:r>
            <a:r>
              <a:rPr lang="tr-TR" sz="1920" b="1" dirty="0"/>
              <a:t>bulunmaktadır.</a:t>
            </a:r>
          </a:p>
        </p:txBody>
      </p:sp>
      <p:sp>
        <p:nvSpPr>
          <p:cNvPr id="10" name="Metin kutusu 9">
            <a:extLst>
              <a:ext uri="{FF2B5EF4-FFF2-40B4-BE49-F238E27FC236}">
                <a16:creationId xmlns:a16="http://schemas.microsoft.com/office/drawing/2014/main" id="{A507E619-064E-4D7E-B966-45F3EED10B48}"/>
              </a:ext>
            </a:extLst>
          </p:cNvPr>
          <p:cNvSpPr txBox="1"/>
          <p:nvPr/>
        </p:nvSpPr>
        <p:spPr>
          <a:xfrm>
            <a:off x="5404724" y="1527989"/>
            <a:ext cx="6217921" cy="486287"/>
          </a:xfrm>
          <a:prstGeom prst="rect">
            <a:avLst/>
          </a:prstGeom>
          <a:solidFill>
            <a:srgbClr val="FF0000"/>
          </a:solidFill>
        </p:spPr>
        <p:txBody>
          <a:bodyPr wrap="square">
            <a:spAutoFit/>
          </a:bodyPr>
          <a:lstStyle/>
          <a:p>
            <a:r>
              <a:rPr lang="tr-TR" sz="2560" b="1" dirty="0">
                <a:solidFill>
                  <a:schemeClr val="bg1"/>
                </a:solidFill>
              </a:rPr>
              <a:t>Meteoroloji Genel Müdürlüğü Bölge Haritası</a:t>
            </a:r>
          </a:p>
        </p:txBody>
      </p:sp>
      <p:sp>
        <p:nvSpPr>
          <p:cNvPr id="5" name="Metin kutusu 4">
            <a:extLst>
              <a:ext uri="{FF2B5EF4-FFF2-40B4-BE49-F238E27FC236}">
                <a16:creationId xmlns:a16="http://schemas.microsoft.com/office/drawing/2014/main" id="{330FD77C-659B-787C-0F22-2A92848D23AB}"/>
              </a:ext>
            </a:extLst>
          </p:cNvPr>
          <p:cNvSpPr txBox="1"/>
          <p:nvPr/>
        </p:nvSpPr>
        <p:spPr>
          <a:xfrm>
            <a:off x="2616998" y="1873627"/>
            <a:ext cx="2426680" cy="1126462"/>
          </a:xfrm>
          <a:prstGeom prst="rect">
            <a:avLst/>
          </a:prstGeom>
          <a:solidFill>
            <a:srgbClr val="0033CC"/>
          </a:solidFill>
        </p:spPr>
        <p:txBody>
          <a:bodyPr wrap="square">
            <a:spAutoFit/>
          </a:bodyPr>
          <a:lstStyle/>
          <a:p>
            <a:pPr algn="just"/>
            <a:r>
              <a:rPr lang="tr-TR" sz="2240" b="1" dirty="0">
                <a:solidFill>
                  <a:schemeClr val="bg1"/>
                </a:solidFill>
              </a:rPr>
              <a:t>Amaç: Hizmeti daha iyi ulaştırmak.</a:t>
            </a:r>
          </a:p>
        </p:txBody>
      </p:sp>
    </p:spTree>
    <p:extLst>
      <p:ext uri="{BB962C8B-B14F-4D97-AF65-F5344CB8AC3E}">
        <p14:creationId xmlns:p14="http://schemas.microsoft.com/office/powerpoint/2010/main" val="2255338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4733F3D8-8C44-4940-896C-5E5F760E67B1}"/>
              </a:ext>
            </a:extLst>
          </p:cNvPr>
          <p:cNvSpPr txBox="1"/>
          <p:nvPr/>
        </p:nvSpPr>
        <p:spPr>
          <a:xfrm>
            <a:off x="77452" y="1297563"/>
            <a:ext cx="5519936" cy="5780044"/>
          </a:xfrm>
          <a:prstGeom prst="rect">
            <a:avLst/>
          </a:prstGeom>
          <a:noFill/>
          <a:ln>
            <a:solidFill>
              <a:schemeClr val="tx1"/>
            </a:solidFill>
          </a:ln>
        </p:spPr>
        <p:txBody>
          <a:bodyPr wrap="square">
            <a:spAutoFit/>
          </a:bodyPr>
          <a:lstStyle/>
          <a:p>
            <a:pPr algn="just"/>
            <a:r>
              <a:rPr lang="tr-TR" sz="1760" b="1" dirty="0"/>
              <a:t>Düzenli ve güvenilir bir biçimde tutulan istatistikler, ülkelerin gelişip kalkınabilmesi için yapılan planlamalarda önemli bir role sahiptir. İstatistiki verilerin kaynağını oluşturan coğrafi alanlar ve bilimsel araştırmalar ışığında devlet tarafından istatistiki bölgeler oluşturulur. </a:t>
            </a:r>
            <a:r>
              <a:rPr lang="tr-TR" sz="1760" b="1" dirty="0">
                <a:solidFill>
                  <a:srgbClr val="FF0000"/>
                </a:solidFill>
              </a:rPr>
              <a:t>Türkiye İstatistik Kurumu (TÜİK) </a:t>
            </a:r>
            <a:r>
              <a:rPr lang="tr-TR" sz="1760" b="1" dirty="0"/>
              <a:t>Türkiye’nin </a:t>
            </a:r>
            <a:r>
              <a:rPr lang="tr-TR" sz="1760" b="1" u="sng" dirty="0">
                <a:solidFill>
                  <a:srgbClr val="FF0000"/>
                </a:solidFill>
              </a:rPr>
              <a:t>sosyoekonomik</a:t>
            </a:r>
            <a:r>
              <a:rPr lang="tr-TR" sz="1760" b="1" dirty="0"/>
              <a:t> yapısı hakkında her türlü veriyi elde etme görevini üstlenir. </a:t>
            </a:r>
          </a:p>
          <a:p>
            <a:pPr algn="just"/>
            <a:endParaRPr lang="tr-TR" sz="1760" b="1" dirty="0"/>
          </a:p>
          <a:p>
            <a:pPr algn="just"/>
            <a:r>
              <a:rPr lang="tr-TR" sz="1760" b="1" dirty="0">
                <a:solidFill>
                  <a:schemeClr val="bg1"/>
                </a:solidFill>
                <a:highlight>
                  <a:srgbClr val="000000"/>
                </a:highlight>
              </a:rPr>
              <a:t>TÜİK; </a:t>
            </a:r>
          </a:p>
          <a:p>
            <a:pPr marL="274320" indent="-274320" algn="just">
              <a:buFont typeface="Arial" panose="020B0604020202020204" pitchFamily="34" charset="0"/>
              <a:buChar char="•"/>
            </a:pPr>
            <a:r>
              <a:rPr lang="tr-TR" sz="1760" dirty="0"/>
              <a:t>İstatistik bölge birimleri sınıflandırmasını, </a:t>
            </a:r>
          </a:p>
          <a:p>
            <a:pPr marL="274320" indent="-274320" algn="just">
              <a:buFont typeface="Arial" panose="020B0604020202020204" pitchFamily="34" charset="0"/>
              <a:buChar char="•"/>
            </a:pPr>
            <a:r>
              <a:rPr lang="tr-TR" sz="1760" dirty="0" err="1"/>
              <a:t>Bstatistik</a:t>
            </a:r>
            <a:r>
              <a:rPr lang="tr-TR" sz="1760" dirty="0"/>
              <a:t> verilerin toplanmasını, </a:t>
            </a:r>
          </a:p>
          <a:p>
            <a:pPr marL="274320" indent="-274320" algn="just">
              <a:buFont typeface="Arial" panose="020B0604020202020204" pitchFamily="34" charset="0"/>
              <a:buChar char="•"/>
            </a:pPr>
            <a:r>
              <a:rPr lang="tr-TR" sz="1760" dirty="0"/>
              <a:t>Bölgelere özel sosyoekonomik çözümlemelerin yapılması </a:t>
            </a:r>
          </a:p>
          <a:p>
            <a:pPr marL="274320" indent="-274320" algn="just">
              <a:buFont typeface="Arial" panose="020B0604020202020204" pitchFamily="34" charset="0"/>
              <a:buChar char="•"/>
            </a:pPr>
            <a:r>
              <a:rPr lang="tr-TR" sz="1760" dirty="0"/>
              <a:t>Bölgesel politikaların sınırlarının çizilmesini sistematik bir şekilde yapar. </a:t>
            </a:r>
          </a:p>
          <a:p>
            <a:pPr marL="274320" indent="-274320" algn="just">
              <a:buFont typeface="Arial" panose="020B0604020202020204" pitchFamily="34" charset="0"/>
              <a:buChar char="•"/>
            </a:pPr>
            <a:endParaRPr lang="tr-TR" sz="1760" dirty="0"/>
          </a:p>
          <a:p>
            <a:pPr algn="just"/>
            <a:r>
              <a:rPr lang="tr-TR" sz="1760" b="1" dirty="0"/>
              <a:t>Ayrıca elde edilen verilerin Avrupa Birliği Bölgesel İstatistik Sistemi’ne uygun, </a:t>
            </a:r>
          </a:p>
          <a:p>
            <a:pPr algn="just"/>
            <a:r>
              <a:rPr lang="tr-TR" sz="1760" b="1" dirty="0"/>
              <a:t>karşılaştırmaya müsait ve tüm ülkeyi kapsayan bir yapıya sahip olması hedeflenmiştir.</a:t>
            </a:r>
          </a:p>
        </p:txBody>
      </p:sp>
      <p:sp>
        <p:nvSpPr>
          <p:cNvPr id="3" name="Dikdörtgen: Köşeleri Yuvarlatılmış 2">
            <a:extLst>
              <a:ext uri="{FF2B5EF4-FFF2-40B4-BE49-F238E27FC236}">
                <a16:creationId xmlns:a16="http://schemas.microsoft.com/office/drawing/2014/main" id="{175F6D2F-3171-43A4-8B9A-065200FB8A12}"/>
              </a:ext>
            </a:extLst>
          </p:cNvPr>
          <p:cNvSpPr/>
          <p:nvPr/>
        </p:nvSpPr>
        <p:spPr>
          <a:xfrm>
            <a:off x="0" y="-7778"/>
            <a:ext cx="12192000" cy="1152128"/>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05838">
              <a:defRPr/>
            </a:pPr>
            <a:r>
              <a:rPr lang="tr-TR" sz="6400" b="1" dirty="0">
                <a:solidFill>
                  <a:prstClr val="white"/>
                </a:solidFill>
                <a:latin typeface="Calibri"/>
              </a:rPr>
              <a:t>İşlevsel İstatistik Bölgeleri</a:t>
            </a:r>
          </a:p>
        </p:txBody>
      </p:sp>
      <p:pic>
        <p:nvPicPr>
          <p:cNvPr id="2" name="Resim 1">
            <a:extLst>
              <a:ext uri="{FF2B5EF4-FFF2-40B4-BE49-F238E27FC236}">
                <a16:creationId xmlns:a16="http://schemas.microsoft.com/office/drawing/2014/main" id="{D8F8AAB5-5470-400D-80A6-A3FEC906B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9895" y="376548"/>
            <a:ext cx="1602701" cy="659936"/>
          </a:xfrm>
          <a:prstGeom prst="rect">
            <a:avLst/>
          </a:prstGeom>
        </p:spPr>
      </p:pic>
      <p:pic>
        <p:nvPicPr>
          <p:cNvPr id="6" name="Resim 5">
            <a:extLst>
              <a:ext uri="{FF2B5EF4-FFF2-40B4-BE49-F238E27FC236}">
                <a16:creationId xmlns:a16="http://schemas.microsoft.com/office/drawing/2014/main" id="{79879F63-2165-4719-AC40-ECB4346E4F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3541" y="2680117"/>
            <a:ext cx="6508459" cy="3398778"/>
          </a:xfrm>
          <a:prstGeom prst="rect">
            <a:avLst/>
          </a:prstGeom>
        </p:spPr>
      </p:pic>
      <p:sp>
        <p:nvSpPr>
          <p:cNvPr id="16" name="Metin kutusu 15">
            <a:extLst>
              <a:ext uri="{FF2B5EF4-FFF2-40B4-BE49-F238E27FC236}">
                <a16:creationId xmlns:a16="http://schemas.microsoft.com/office/drawing/2014/main" id="{8FC45518-99D8-42F5-8766-D626EE675CF6}"/>
              </a:ext>
            </a:extLst>
          </p:cNvPr>
          <p:cNvSpPr txBox="1"/>
          <p:nvPr/>
        </p:nvSpPr>
        <p:spPr>
          <a:xfrm>
            <a:off x="6048672" y="2218945"/>
            <a:ext cx="5519936" cy="584775"/>
          </a:xfrm>
          <a:prstGeom prst="rect">
            <a:avLst/>
          </a:prstGeom>
          <a:solidFill>
            <a:srgbClr val="FF0000"/>
          </a:solidFill>
        </p:spPr>
        <p:txBody>
          <a:bodyPr wrap="square">
            <a:spAutoFit/>
          </a:bodyPr>
          <a:lstStyle/>
          <a:p>
            <a:r>
              <a:rPr lang="tr-TR" sz="1600" b="1" dirty="0">
                <a:solidFill>
                  <a:schemeClr val="bg1"/>
                </a:solidFill>
              </a:rPr>
              <a:t>Düzey 1 Olarak Belirlenmiş Türkiye’nin Büyük İstatistik Bölgeleri</a:t>
            </a:r>
          </a:p>
        </p:txBody>
      </p:sp>
    </p:spTree>
    <p:extLst>
      <p:ext uri="{BB962C8B-B14F-4D97-AF65-F5344CB8AC3E}">
        <p14:creationId xmlns:p14="http://schemas.microsoft.com/office/powerpoint/2010/main" val="28889700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F3B0CF6B-F400-557E-FFF0-4148267E6A3A}"/>
              </a:ext>
            </a:extLst>
          </p:cNvPr>
          <p:cNvSpPr/>
          <p:nvPr/>
        </p:nvSpPr>
        <p:spPr>
          <a:xfrm>
            <a:off x="517525" y="491074"/>
            <a:ext cx="7206761" cy="2135367"/>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05838">
              <a:lnSpc>
                <a:spcPts val="2640"/>
              </a:lnSpc>
              <a:defRPr/>
            </a:pPr>
            <a:r>
              <a:rPr lang="tr-TR" sz="1920" b="1" dirty="0">
                <a:solidFill>
                  <a:schemeClr val="bg1"/>
                </a:solidFill>
                <a:latin typeface="Calibri"/>
              </a:rPr>
              <a:t>2002 yılında Bakanlar Kurulu kararı ile “Avrupa Birliği Bölgesel İstatistik Sistemi” adıyla yürürlüğe konan istatistik bölge birimleri sınıflandırmasında illerin her biri </a:t>
            </a:r>
            <a:r>
              <a:rPr lang="tr-TR" sz="1920" b="1" dirty="0">
                <a:solidFill>
                  <a:srgbClr val="FFFF00"/>
                </a:solidFill>
                <a:latin typeface="Calibri"/>
              </a:rPr>
              <a:t>“Düzey 3” </a:t>
            </a:r>
            <a:r>
              <a:rPr lang="tr-TR" sz="1920" b="1" dirty="0">
                <a:solidFill>
                  <a:schemeClr val="bg1"/>
                </a:solidFill>
                <a:latin typeface="Calibri"/>
              </a:rPr>
              <a:t>olarak adlandırılmıştır. </a:t>
            </a:r>
            <a:r>
              <a:rPr lang="tr-TR" sz="1920" b="1" dirty="0">
                <a:solidFill>
                  <a:srgbClr val="FFFF00"/>
                </a:solidFill>
                <a:latin typeface="Calibri"/>
              </a:rPr>
              <a:t>Coğrafi, ekonomik, sosyal ve kültürel açıdan birbirine benzeyen komşu iller ise ekonomik etki alanları ve nüfus miktarları baz </a:t>
            </a:r>
            <a:r>
              <a:rPr lang="tr-TR" sz="1920" b="1" dirty="0">
                <a:solidFill>
                  <a:schemeClr val="bg1"/>
                </a:solidFill>
                <a:latin typeface="Calibri"/>
              </a:rPr>
              <a:t>alınarak </a:t>
            </a:r>
            <a:r>
              <a:rPr lang="tr-TR" sz="1920" b="1" dirty="0">
                <a:solidFill>
                  <a:srgbClr val="FFFF00"/>
                </a:solidFill>
                <a:latin typeface="Calibri"/>
              </a:rPr>
              <a:t>“Düzey 2” ve “Düzey 1” </a:t>
            </a:r>
            <a:r>
              <a:rPr lang="tr-TR" sz="1920" b="1" dirty="0">
                <a:solidFill>
                  <a:schemeClr val="bg1"/>
                </a:solidFill>
                <a:latin typeface="Calibri"/>
              </a:rPr>
              <a:t>olarak sınıflandırılmıştır.</a:t>
            </a:r>
          </a:p>
        </p:txBody>
      </p:sp>
      <p:pic>
        <p:nvPicPr>
          <p:cNvPr id="5" name="Resim 4" descr="takvim içeren bir resim&#10;&#10;Açıklama otomatik olarak oluşturuldu">
            <a:extLst>
              <a:ext uri="{FF2B5EF4-FFF2-40B4-BE49-F238E27FC236}">
                <a16:creationId xmlns:a16="http://schemas.microsoft.com/office/drawing/2014/main" id="{AFB8C77A-38A5-D2E0-0CAA-87BF90B0C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286" y="24521"/>
            <a:ext cx="4451570" cy="6808958"/>
          </a:xfrm>
          <a:prstGeom prst="rect">
            <a:avLst/>
          </a:prstGeom>
        </p:spPr>
      </p:pic>
      <p:pic>
        <p:nvPicPr>
          <p:cNvPr id="6" name="Picture 2">
            <a:extLst>
              <a:ext uri="{FF2B5EF4-FFF2-40B4-BE49-F238E27FC236}">
                <a16:creationId xmlns:a16="http://schemas.microsoft.com/office/drawing/2014/main" id="{4BC122F3-A8CA-E5DB-750D-B1BC82EA5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 y="2980088"/>
            <a:ext cx="7645490" cy="386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283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175F6D2F-3171-43A4-8B9A-065200FB8A12}"/>
              </a:ext>
            </a:extLst>
          </p:cNvPr>
          <p:cNvSpPr/>
          <p:nvPr/>
        </p:nvSpPr>
        <p:spPr>
          <a:xfrm>
            <a:off x="15678" y="0"/>
            <a:ext cx="12192000" cy="1152128"/>
          </a:xfrm>
          <a:prstGeom prst="roundRect">
            <a:avLst/>
          </a:prstGeom>
          <a:solidFill>
            <a:schemeClr val="tx1">
              <a:alpha val="99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05838">
              <a:defRPr/>
            </a:pPr>
            <a:r>
              <a:rPr lang="tr-TR" sz="6000" b="1" dirty="0">
                <a:solidFill>
                  <a:prstClr val="white"/>
                </a:solidFill>
                <a:latin typeface="Calibri"/>
              </a:rPr>
              <a:t>İşlevsel Plan(Proje)  Bölgeleri</a:t>
            </a:r>
          </a:p>
        </p:txBody>
      </p:sp>
      <p:sp>
        <p:nvSpPr>
          <p:cNvPr id="2" name="Dikdörtgen: Köşeleri Yuvarlatılmış 1">
            <a:extLst>
              <a:ext uri="{FF2B5EF4-FFF2-40B4-BE49-F238E27FC236}">
                <a16:creationId xmlns:a16="http://schemas.microsoft.com/office/drawing/2014/main" id="{CA1AF027-D4BF-48A8-B906-E9C2923DF29B}"/>
              </a:ext>
            </a:extLst>
          </p:cNvPr>
          <p:cNvSpPr/>
          <p:nvPr/>
        </p:nvSpPr>
        <p:spPr>
          <a:xfrm>
            <a:off x="220147" y="1931234"/>
            <a:ext cx="5069363" cy="3225958"/>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05838">
              <a:defRPr/>
            </a:pPr>
            <a:r>
              <a:rPr lang="tr-TR" sz="2000" b="1" dirty="0">
                <a:solidFill>
                  <a:schemeClr val="tx1"/>
                </a:solidFill>
                <a:latin typeface="Calibri"/>
              </a:rPr>
              <a:t>Bölgeler arası kalkınma farklılıklarının giderilmesinde bölgesel planlama yaklaşımı kullanılmış ve önemli sonuçlar elde edilmiştir. Bölgesel kalkınma planlarının temel amacı; bölgedeki ekonomiyi canlandırmak, yatırımları artırmak ve bölge halkının ekonomik, sosyal ve kültürel kalkınmaya katılmasını sağlamaktır.</a:t>
            </a:r>
          </a:p>
        </p:txBody>
      </p:sp>
      <p:pic>
        <p:nvPicPr>
          <p:cNvPr id="4" name="Picture 4" descr="Page 32 - Coğrafya 12 | 2.Ünite">
            <a:extLst>
              <a:ext uri="{FF2B5EF4-FFF2-40B4-BE49-F238E27FC236}">
                <a16:creationId xmlns:a16="http://schemas.microsoft.com/office/drawing/2014/main" id="{559649C6-61EA-27AD-9F26-348C6D1DA4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92" t="37021" r="13120" b="7475"/>
          <a:stretch/>
        </p:blipFill>
        <p:spPr bwMode="auto">
          <a:xfrm>
            <a:off x="5980787" y="1470382"/>
            <a:ext cx="5069363" cy="515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554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1022</Words>
  <Application>Microsoft Office PowerPoint</Application>
  <PresentationFormat>Geniş ekran</PresentationFormat>
  <Paragraphs>89</Paragraphs>
  <Slides>9</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vt:i4>
      </vt:variant>
    </vt:vector>
  </HeadingPairs>
  <TitlesOfParts>
    <vt:vector size="15" baseType="lpstr">
      <vt:lpstr>Arial</vt:lpstr>
      <vt:lpstr>Calibri</vt:lpstr>
      <vt:lpstr>Calibri Light</vt:lpstr>
      <vt:lpstr>Open Sans</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İRFAN AKAR</dc:creator>
  <cp:lastModifiedBy>İRFAN AKAR</cp:lastModifiedBy>
  <cp:revision>1</cp:revision>
  <dcterms:created xsi:type="dcterms:W3CDTF">2023-12-18T21:43:11Z</dcterms:created>
  <dcterms:modified xsi:type="dcterms:W3CDTF">2023-12-18T21:44:00Z</dcterms:modified>
</cp:coreProperties>
</file>